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1pPr>
    <a:lvl2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2pPr>
    <a:lvl3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3pPr>
    <a:lvl4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4pPr>
    <a:lvl5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5pPr>
    <a:lvl6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6pPr>
    <a:lvl7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7pPr>
    <a:lvl8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8pPr>
    <a:lvl9pPr marL="0" marR="0" indent="0" algn="l" defTabSz="825500" rtl="0" fontAlgn="auto" latinLnBrk="0" hangingPunct="0">
      <a:lnSpc>
        <a:spcPct val="100000"/>
      </a:lnSpc>
      <a:spcBef>
        <a:spcPts val="300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chemeClr val="accent2">
            <a:hueOff val="-72705"/>
            <a:satOff val="28946"/>
            <a:lumOff val="-15763"/>
          </a:schemeClr>
        </a:solidFill>
        <a:effectLst/>
        <a:uFillTx/>
        <a:latin typeface="+mn-lt"/>
        <a:ea typeface="+mn-ea"/>
        <a:cs typeface="+mn-cs"/>
        <a:sym typeface="Mark Pro Heav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72B2894C-0210-4D54-BEA5-14335C36034F}" styleName="">
    <a:tblBg/>
    <a:wholeTbl>
      <a:tcTxStyle b="off" i="off">
        <a:fontRef idx="major">
          <a:schemeClr val="accent2">
            <a:hueOff val="-72705"/>
            <a:satOff val="28946"/>
            <a:lumOff val="-15763"/>
          </a:schemeClr>
        </a:fontRef>
        <a:schemeClr val="accent2">
          <a:hueOff val="-72705"/>
          <a:satOff val="28946"/>
          <a:lumOff val="-15763"/>
        </a:schemeClr>
      </a:tcTxStyle>
      <a:tcStyle>
        <a:tcBdr>
          <a:lef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insideV>
        </a:tcBdr>
        <a:fill>
          <a:solidFill>
            <a:srgbClr val="F4F4F4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2">
          <a:hueOff val="-72705"/>
          <a:satOff val="28946"/>
          <a:lumOff val="-1576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>
            <a:lumOff val="100000"/>
          </a:schemeClr>
        </a:fontRef>
        <a:schemeClr val="accent6">
          <a:lumOff val="100000"/>
        </a:schemeClr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chemeClr val="accent2">
              <a:hueOff val="-72705"/>
              <a:satOff val="28946"/>
              <a:lumOff val="-15763"/>
            </a:schemeClr>
          </a:solidFill>
        </a:fill>
      </a:tcStyle>
    </a:firstRow>
  </a:tblStyle>
  <a:tblStyle styleId="{DE7A49AA-0BEB-476F-A6B7-2892CFC4B47A}" styleName="">
    <a:tblBg/>
    <a:wholeTbl>
      <a:tcTxStyle b="off" i="off">
        <a:fontRef idx="major">
          <a:srgbClr val="24244C"/>
        </a:fontRef>
        <a:srgbClr val="24244C"/>
      </a:tcTxStyle>
      <a:tcStyle>
        <a:tcBdr>
          <a:lef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insideV>
        </a:tcBdr>
        <a:fill>
          <a:solidFill>
            <a:srgbClr val="F4F4F4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>
            <a:lumOff val="100000"/>
          </a:schemeClr>
        </a:fontRef>
        <a:schemeClr val="accent6">
          <a:lumOff val="100000"/>
        </a:schemeClr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chemeClr val="accent2">
              <a:hueOff val="-72705"/>
              <a:satOff val="28946"/>
              <a:lumOff val="-15763"/>
            </a:schemeClr>
          </a:solidFill>
        </a:fill>
      </a:tcStyle>
    </a:firstRow>
  </a:tblStyle>
  <a:tblStyle styleId="{88A0DDBB-948A-4654-BE32-866009CEF7FE}" styleName="">
    <a:tblBg/>
    <a:wholeTbl>
      <a:tcTxStyle b="off" i="off">
        <a:fontRef idx="major">
          <a:srgbClr val="24244C"/>
        </a:fontRef>
        <a:srgbClr val="24244C"/>
      </a:tcTxStyle>
      <a:tcStyle>
        <a:tcBdr>
          <a:lef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insideV>
        </a:tcBdr>
        <a:fill>
          <a:solidFill>
            <a:srgbClr val="F4F4F4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>
            <a:lumOff val="100000"/>
          </a:schemeClr>
        </a:fontRef>
        <a:schemeClr val="accent6">
          <a:lumOff val="100000"/>
        </a:schemeClr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chemeClr val="accent2">
              <a:hueOff val="-72705"/>
              <a:satOff val="28946"/>
              <a:lumOff val="-15763"/>
            </a:schemeClr>
          </a:solidFill>
        </a:fill>
      </a:tcStyle>
    </a:firstRow>
  </a:tblStyle>
  <a:tblStyle styleId="{9D62ACFF-4A63-474F-AECF-77CFD6960F60}" styleName="">
    <a:tblBg/>
    <a:wholeTbl>
      <a:tcTxStyle b="off" i="off">
        <a:fontRef idx="major">
          <a:srgbClr val="24244C"/>
        </a:fontRef>
        <a:srgbClr val="24244C"/>
      </a:tcTxStyle>
      <a:tcStyle>
        <a:tcBdr>
          <a:lef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>
                  <a:lumOff val="100000"/>
                </a:schemeClr>
              </a:solidFill>
              <a:prstDash val="solid"/>
              <a:miter lim="400000"/>
            </a:ln>
          </a:insideV>
        </a:tcBdr>
        <a:fill>
          <a:solidFill>
            <a:srgbClr val="F4F4F4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>
            <a:lumOff val="100000"/>
          </a:schemeClr>
        </a:fontRef>
        <a:schemeClr val="accent6">
          <a:lumOff val="100000"/>
        </a:schemeClr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chemeClr val="accent2">
              <a:hueOff val="-72705"/>
              <a:satOff val="28946"/>
              <a:lumOff val="-15763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6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0"/>
    <p:restoredTop sz="94680"/>
  </p:normalViewPr>
  <p:slideViewPr>
    <p:cSldViewPr snapToGrid="0">
      <p:cViewPr varScale="1">
        <p:scale>
          <a:sx n="31" d="100"/>
          <a:sy n="31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1" name="Shape 9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6"/>
        </a:solidFill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 + Unter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5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6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2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23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24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1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35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36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47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48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1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59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6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70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81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92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1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03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0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2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14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3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25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7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8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4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36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5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47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4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6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7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58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7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69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ohne Untertitel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8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9" name="Titeltext"/>
          <p:cNvSpPr txBox="1">
            <a:spLocks noGrp="1"/>
          </p:cNvSpPr>
          <p:nvPr>
            <p:ph type="body" sz="half" idx="23"/>
          </p:nvPr>
        </p:nvSpPr>
        <p:spPr>
          <a:xfrm>
            <a:off x="12877800" y="2457001"/>
            <a:ext cx="10134600" cy="85468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280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2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29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t>Thema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7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8 </a:t>
            </a:r>
          </a:p>
        </p:txBody>
      </p:sp>
      <p:sp>
        <p:nvSpPr>
          <p:cNvPr id="2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0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t>Thema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7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8 </a:t>
            </a:r>
          </a:p>
        </p:txBody>
      </p:sp>
      <p:sp>
        <p:nvSpPr>
          <p:cNvPr id="30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1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t>Thema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7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8 </a:t>
            </a:r>
          </a:p>
        </p:txBody>
      </p:sp>
      <p:sp>
        <p:nvSpPr>
          <p:cNvPr id="3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2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t>Thema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7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8 </a:t>
            </a:r>
          </a:p>
        </p:txBody>
      </p:sp>
      <p:sp>
        <p:nvSpPr>
          <p:cNvPr id="32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3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t>Thema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7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8 </a:t>
            </a:r>
          </a:p>
        </p:txBody>
      </p:sp>
      <p:sp>
        <p:nvSpPr>
          <p:cNvPr id="3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39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40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4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t>Thema 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7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t>Thema 8 </a:t>
            </a:r>
          </a:p>
        </p:txBody>
      </p:sp>
      <p:sp>
        <p:nvSpPr>
          <p:cNvPr id="3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5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lnSpc>
                <a:spcPct val="120000"/>
              </a:lnSpc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1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2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3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4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5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6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7 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8 </a:t>
            </a:r>
          </a:p>
        </p:txBody>
      </p:sp>
      <p:sp>
        <p:nvSpPr>
          <p:cNvPr id="35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6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lnSpc>
                <a:spcPct val="120000"/>
              </a:lnSpc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1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2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3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4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5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6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7 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8 </a:t>
            </a:r>
          </a:p>
        </p:txBody>
      </p:sp>
      <p:sp>
        <p:nvSpPr>
          <p:cNvPr id="36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7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lnSpc>
                <a:spcPct val="120000"/>
              </a:lnSpc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1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2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3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4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5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6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7 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8 </a:t>
            </a:r>
          </a:p>
        </p:txBody>
      </p:sp>
      <p:sp>
        <p:nvSpPr>
          <p:cNvPr id="37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8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lnSpc>
                <a:spcPct val="120000"/>
              </a:lnSpc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1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2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3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4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5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6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7 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8 </a:t>
            </a:r>
          </a:p>
        </p:txBody>
      </p:sp>
      <p:sp>
        <p:nvSpPr>
          <p:cNvPr id="3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39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lnSpc>
                <a:spcPct val="120000"/>
              </a:lnSpc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1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2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3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4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5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6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7 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8 </a:t>
            </a:r>
          </a:p>
        </p:txBody>
      </p:sp>
      <p:sp>
        <p:nvSpPr>
          <p:cNvPr id="3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asted-image.pdf"/>
          <p:cNvSpPr>
            <a:spLocks noGrp="1"/>
          </p:cNvSpPr>
          <p:nvPr>
            <p:ph type="pic" sz="half" idx="21"/>
          </p:nvPr>
        </p:nvSpPr>
        <p:spPr>
          <a:xfrm>
            <a:off x="15810489" y="1165861"/>
            <a:ext cx="7213601" cy="11384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9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3553"/>
            <a:ext cx="137668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400" name="Thema 1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3766801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lnSpc>
                <a:spcPct val="120000"/>
              </a:lnSpc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1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2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3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4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5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6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7 </a:t>
            </a:r>
          </a:p>
          <a:p>
            <a:pPr marL="635000" indent="-635000">
              <a:lnSpc>
                <a:spcPct val="120000"/>
              </a:lnSpc>
              <a:spcBef>
                <a:spcPts val="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Thema 8 </a:t>
            </a:r>
          </a:p>
        </p:txBody>
      </p:sp>
      <p:sp>
        <p:nvSpPr>
          <p:cNvPr id="40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+ Textmodul Apricot kle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9" name="Bildbeschreibung"/>
          <p:cNvSpPr txBox="1">
            <a:spLocks noGrp="1"/>
          </p:cNvSpPr>
          <p:nvPr>
            <p:ph type="body" sz="quarter" idx="22"/>
          </p:nvPr>
        </p:nvSpPr>
        <p:spPr>
          <a:xfrm>
            <a:off x="12192000" y="9594841"/>
            <a:ext cx="10833077" cy="2743201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63500" tIns="63500" rIns="63500" bIns="63500" anchor="ctr">
            <a:noAutofit/>
          </a:bodyPr>
          <a:lstStyle>
            <a:lvl1pPr algn="ctr">
              <a:defRPr sz="8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Bildbeschreibung</a:t>
            </a:r>
          </a:p>
        </p:txBody>
      </p:sp>
      <p:sp>
        <p:nvSpPr>
          <p:cNvPr id="4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+ Textmodul Petro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8" name="Wir geben…"/>
          <p:cNvSpPr txBox="1">
            <a:spLocks noGrp="1"/>
          </p:cNvSpPr>
          <p:nvPr>
            <p:ph type="body" sz="quarter" idx="22"/>
          </p:nvPr>
        </p:nvSpPr>
        <p:spPr>
          <a:xfrm>
            <a:off x="1360898" y="6858000"/>
            <a:ext cx="10831102" cy="5478847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3500" tIns="63500" rIns="63500" bIns="63500" anchor="ctr">
            <a:noAutofit/>
          </a:bodyPr>
          <a:lstStyle/>
          <a:p>
            <a:pPr algn="ctr">
              <a:defRPr sz="8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</a:t>
            </a:r>
          </a:p>
          <a:p>
            <a:pPr algn="ctr">
              <a:defRPr sz="8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Technologie </a:t>
            </a:r>
          </a:p>
          <a:p>
            <a:pPr algn="ctr">
              <a:defRPr sz="8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einen Sinn.</a:t>
            </a:r>
          </a:p>
        </p:txBody>
      </p:sp>
      <p:sp>
        <p:nvSpPr>
          <p:cNvPr id="4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+ Textmodul Apric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7" name="Wir geben…"/>
          <p:cNvSpPr txBox="1">
            <a:spLocks noGrp="1"/>
          </p:cNvSpPr>
          <p:nvPr>
            <p:ph type="body" sz="quarter" idx="22"/>
          </p:nvPr>
        </p:nvSpPr>
        <p:spPr>
          <a:xfrm>
            <a:off x="12192987" y="6858000"/>
            <a:ext cx="10831103" cy="5478847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63500" tIns="63500" rIns="63500" bIns="63500" anchor="ctr">
            <a:noAutofit/>
          </a:bodyPr>
          <a:lstStyle/>
          <a:p>
            <a:pPr algn="ctr">
              <a:defRPr sz="8000">
                <a:latin typeface="+mn-lt"/>
                <a:ea typeface="+mn-ea"/>
                <a:cs typeface="+mn-cs"/>
                <a:sym typeface="Mark Pro Heavy"/>
              </a:defRPr>
            </a:pPr>
            <a:r>
              <a:t>Wir geben </a:t>
            </a:r>
          </a:p>
          <a:p>
            <a:pPr algn="ctr">
              <a:defRPr sz="8000">
                <a:latin typeface="+mn-lt"/>
                <a:ea typeface="+mn-ea"/>
                <a:cs typeface="+mn-cs"/>
                <a:sym typeface="Mark Pro Heavy"/>
              </a:defRPr>
            </a:pPr>
            <a:r>
              <a:t>Technologie </a:t>
            </a:r>
          </a:p>
          <a:p>
            <a:pPr algn="ctr">
              <a:defRPr sz="8000">
                <a:latin typeface="+mn-lt"/>
                <a:ea typeface="+mn-ea"/>
                <a:cs typeface="+mn-cs"/>
                <a:sym typeface="Mark Pro Heavy"/>
              </a:defRPr>
            </a:pPr>
            <a:r>
              <a:t>einen Sinn.</a:t>
            </a:r>
          </a:p>
        </p:txBody>
      </p:sp>
      <p:sp>
        <p:nvSpPr>
          <p:cNvPr id="4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51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52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+ Textmodul Apricot kle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6" name="Bildbeschreibung"/>
          <p:cNvSpPr txBox="1">
            <a:spLocks noGrp="1"/>
          </p:cNvSpPr>
          <p:nvPr>
            <p:ph type="body" sz="quarter" idx="22"/>
          </p:nvPr>
        </p:nvSpPr>
        <p:spPr>
          <a:xfrm>
            <a:off x="12192000" y="9594841"/>
            <a:ext cx="10833077" cy="2743201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63500" tIns="63500" rIns="63500" bIns="63500" anchor="ctr">
            <a:noAutofit/>
          </a:bodyPr>
          <a:lstStyle>
            <a:lvl1pPr algn="ctr">
              <a:defRPr sz="8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Bildbeschreibung</a:t>
            </a:r>
          </a:p>
        </p:txBody>
      </p:sp>
      <p:sp>
        <p:nvSpPr>
          <p:cNvPr id="4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+ Textmodul Petr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5" name="Wir geben…"/>
          <p:cNvSpPr txBox="1">
            <a:spLocks noGrp="1"/>
          </p:cNvSpPr>
          <p:nvPr>
            <p:ph type="body" sz="quarter" idx="22"/>
          </p:nvPr>
        </p:nvSpPr>
        <p:spPr>
          <a:xfrm>
            <a:off x="1360898" y="6858000"/>
            <a:ext cx="10831102" cy="5478847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3500" tIns="63500" rIns="63500" bIns="63500" anchor="ctr">
            <a:noAutofit/>
          </a:bodyPr>
          <a:lstStyle/>
          <a:p>
            <a:pPr algn="ctr">
              <a:defRPr sz="8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</a:t>
            </a:r>
          </a:p>
          <a:p>
            <a:pPr algn="ctr">
              <a:defRPr sz="8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Technologie </a:t>
            </a:r>
          </a:p>
          <a:p>
            <a:pPr algn="ctr">
              <a:defRPr sz="8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einen Sinn.</a:t>
            </a:r>
          </a:p>
        </p:txBody>
      </p:sp>
      <p:sp>
        <p:nvSpPr>
          <p:cNvPr id="44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+ Textmodul Apric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4" name="Wir geben…"/>
          <p:cNvSpPr txBox="1">
            <a:spLocks noGrp="1"/>
          </p:cNvSpPr>
          <p:nvPr>
            <p:ph type="body" sz="quarter" idx="22"/>
          </p:nvPr>
        </p:nvSpPr>
        <p:spPr>
          <a:xfrm>
            <a:off x="12192987" y="6858000"/>
            <a:ext cx="10831103" cy="5478847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63500" tIns="63500" rIns="63500" bIns="63500" anchor="ctr">
            <a:noAutofit/>
          </a:bodyPr>
          <a:lstStyle/>
          <a:p>
            <a:pPr algn="ctr">
              <a:defRPr sz="8000">
                <a:latin typeface="+mn-lt"/>
                <a:ea typeface="+mn-ea"/>
                <a:cs typeface="+mn-cs"/>
                <a:sym typeface="Mark Pro Heavy"/>
              </a:defRPr>
            </a:pPr>
            <a:r>
              <a:t>Wir geben </a:t>
            </a:r>
          </a:p>
          <a:p>
            <a:pPr algn="ctr">
              <a:defRPr sz="8000">
                <a:latin typeface="+mn-lt"/>
                <a:ea typeface="+mn-ea"/>
                <a:cs typeface="+mn-cs"/>
                <a:sym typeface="Mark Pro Heavy"/>
              </a:defRPr>
            </a:pPr>
            <a:r>
              <a:t>Technologie </a:t>
            </a:r>
          </a:p>
          <a:p>
            <a:pPr algn="ctr">
              <a:defRPr sz="8000">
                <a:latin typeface="+mn-lt"/>
                <a:ea typeface="+mn-ea"/>
                <a:cs typeface="+mn-cs"/>
                <a:sym typeface="Mark Pro Heavy"/>
              </a:defRPr>
            </a:pPr>
            <a:r>
              <a:t>einen Sinn.</a:t>
            </a:r>
          </a:p>
        </p:txBody>
      </p:sp>
      <p:sp>
        <p:nvSpPr>
          <p:cNvPr id="45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Headline"/>
          <p:cNvSpPr txBox="1">
            <a:spLocks noGrp="1"/>
          </p:cNvSpPr>
          <p:nvPr>
            <p:ph type="body" sz="quarter" idx="21"/>
          </p:nvPr>
        </p:nvSpPr>
        <p:spPr>
          <a:xfrm>
            <a:off x="1360898" y="1023553"/>
            <a:ext cx="21662204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463" name="Lorem ipsum dolor sit amet, consectetuer adipiscing elit. Aenean commodo ligula eget dolor. Aenean massa.…"/>
          <p:cNvSpPr txBox="1">
            <a:spLocks noGrp="1"/>
          </p:cNvSpPr>
          <p:nvPr>
            <p:ph type="body" idx="22"/>
          </p:nvPr>
        </p:nvSpPr>
        <p:spPr>
          <a:xfrm>
            <a:off x="1360898" y="3203492"/>
            <a:ext cx="21662204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</p:txBody>
      </p:sp>
      <p:sp>
        <p:nvSpPr>
          <p:cNvPr id="46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Headline"/>
          <p:cNvSpPr txBox="1">
            <a:spLocks noGrp="1"/>
          </p:cNvSpPr>
          <p:nvPr>
            <p:ph type="body" sz="quarter" idx="21"/>
          </p:nvPr>
        </p:nvSpPr>
        <p:spPr>
          <a:xfrm>
            <a:off x="1360898" y="1023553"/>
            <a:ext cx="21662204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472" name="Lorem ipsum dolor sit amet, consectetuer adipiscing elit. Aenean commodo ligula eget dolor. Aenean massa.…"/>
          <p:cNvSpPr txBox="1">
            <a:spLocks noGrp="1"/>
          </p:cNvSpPr>
          <p:nvPr>
            <p:ph type="body" idx="22"/>
          </p:nvPr>
        </p:nvSpPr>
        <p:spPr>
          <a:xfrm>
            <a:off x="1360898" y="3203492"/>
            <a:ext cx="21662204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</p:txBody>
      </p:sp>
      <p:sp>
        <p:nvSpPr>
          <p:cNvPr id="47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Bullets + Foto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asted-image.pdf"/>
          <p:cNvSpPr>
            <a:spLocks noGrp="1"/>
          </p:cNvSpPr>
          <p:nvPr>
            <p:ph type="pic" idx="21"/>
          </p:nvPr>
        </p:nvSpPr>
        <p:spPr>
          <a:xfrm>
            <a:off x="7867788" y="1379153"/>
            <a:ext cx="19480513" cy="10957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1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8700"/>
            <a:ext cx="10249522" cy="1896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482" name="Cum sociis natoque penatibus et magnis dis parturient montes.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0249522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 b="1"/>
            </a:pPr>
            <a:r>
              <a:t>Cum sociis natoque penatibus et magnis dis parturient montes.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parturient.</a:t>
            </a:r>
          </a:p>
        </p:txBody>
      </p:sp>
      <p:sp>
        <p:nvSpPr>
          <p:cNvPr id="4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Text + Foto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asted-image.pdf"/>
          <p:cNvSpPr>
            <a:spLocks noGrp="1"/>
          </p:cNvSpPr>
          <p:nvPr>
            <p:ph type="pic" idx="21"/>
          </p:nvPr>
        </p:nvSpPr>
        <p:spPr>
          <a:xfrm>
            <a:off x="7867788" y="1379153"/>
            <a:ext cx="19480513" cy="10957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1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8700"/>
            <a:ext cx="10249522" cy="1896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492" name="Cum sociis natoque penatibus et magnis dis parturient montes, nascetur ridiculus mus.…"/>
          <p:cNvSpPr txBox="1">
            <a:spLocks noGrp="1"/>
          </p:cNvSpPr>
          <p:nvPr>
            <p:ph type="body" sz="half" idx="23"/>
          </p:nvPr>
        </p:nvSpPr>
        <p:spPr>
          <a:xfrm>
            <a:off x="1360898" y="3203492"/>
            <a:ext cx="10249522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4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50/50 + Titel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asted-image.pdf"/>
          <p:cNvSpPr>
            <a:spLocks noGrp="1"/>
          </p:cNvSpPr>
          <p:nvPr>
            <p:ph type="pic" idx="21"/>
          </p:nvPr>
        </p:nvSpPr>
        <p:spPr>
          <a:xfrm>
            <a:off x="-2963313" y="1379153"/>
            <a:ext cx="19480512" cy="10957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1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2857428" y="1028700"/>
            <a:ext cx="10249523" cy="1896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02" name="Cum sociis natoque penatibus et magnis dis parturient montes.…"/>
          <p:cNvSpPr txBox="1">
            <a:spLocks noGrp="1"/>
          </p:cNvSpPr>
          <p:nvPr>
            <p:ph type="body" sz="half" idx="23"/>
          </p:nvPr>
        </p:nvSpPr>
        <p:spPr>
          <a:xfrm>
            <a:off x="128574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 b="1"/>
            </a:pPr>
            <a:r>
              <a:t>Cum sociis natoque penatibus et magnis dis parturient montes.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parturient.</a:t>
            </a:r>
          </a:p>
        </p:txBody>
      </p:sp>
      <p:sp>
        <p:nvSpPr>
          <p:cNvPr id="50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50/50 + 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asted-image.pdf"/>
          <p:cNvSpPr>
            <a:spLocks noGrp="1"/>
          </p:cNvSpPr>
          <p:nvPr>
            <p:ph type="pic" idx="21"/>
          </p:nvPr>
        </p:nvSpPr>
        <p:spPr>
          <a:xfrm>
            <a:off x="-2963313" y="1379153"/>
            <a:ext cx="19480512" cy="10957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1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2857428" y="1028700"/>
            <a:ext cx="10249523" cy="1896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12" name="Cum sociis natoque penatibus et magnis dis parturient montes, nascetur ridiculus mus.…"/>
          <p:cNvSpPr txBox="1">
            <a:spLocks noGrp="1"/>
          </p:cNvSpPr>
          <p:nvPr>
            <p:ph type="body" sz="half" idx="23"/>
          </p:nvPr>
        </p:nvSpPr>
        <p:spPr>
          <a:xfrm>
            <a:off x="128574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5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+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asted-image.pdf"/>
          <p:cNvSpPr>
            <a:spLocks noGrp="1"/>
          </p:cNvSpPr>
          <p:nvPr>
            <p:ph type="pic" sz="quarter" idx="21"/>
          </p:nvPr>
        </p:nvSpPr>
        <p:spPr>
          <a:xfrm>
            <a:off x="1360898" y="5118091"/>
            <a:ext cx="6985001" cy="7239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1" name="Headline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8700"/>
            <a:ext cx="21662204" cy="1741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22" name="pasted-image.pdf"/>
          <p:cNvSpPr>
            <a:spLocks noGrp="1"/>
          </p:cNvSpPr>
          <p:nvPr>
            <p:ph type="pic" sz="quarter" idx="23"/>
          </p:nvPr>
        </p:nvSpPr>
        <p:spPr>
          <a:xfrm>
            <a:off x="16038101" y="5118079"/>
            <a:ext cx="6985001" cy="7239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3" name="pasted-image.pdf"/>
          <p:cNvSpPr>
            <a:spLocks noGrp="1"/>
          </p:cNvSpPr>
          <p:nvPr>
            <p:ph type="pic" sz="quarter" idx="24"/>
          </p:nvPr>
        </p:nvSpPr>
        <p:spPr>
          <a:xfrm>
            <a:off x="8699500" y="5118086"/>
            <a:ext cx="6985000" cy="7239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4" name="Lorem ipsum dolor sit amet, consectetuer adipiscing elit. Aenean commodo ligula eget dolor. Lorem ipsum dolor sit amet, consectetuer adipiscing elit."/>
          <p:cNvSpPr txBox="1">
            <a:spLocks noGrp="1"/>
          </p:cNvSpPr>
          <p:nvPr>
            <p:ph type="body" sz="quarter" idx="25"/>
          </p:nvPr>
        </p:nvSpPr>
        <p:spPr>
          <a:xfrm>
            <a:off x="1360898" y="2981177"/>
            <a:ext cx="21662204" cy="19454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/>
          </a:lstStyle>
          <a:p>
            <a:r>
              <a:t>Lorem ipsum dolor sit amet, consectetuer adipiscing elit. Aenean commodo ligula eget dolor. Lorem ipsum dolor sit amet, consectetuer adipiscing elit.</a:t>
            </a:r>
          </a:p>
        </p:txBody>
      </p:sp>
      <p:sp>
        <p:nvSpPr>
          <p:cNvPr id="5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63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64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Text Petro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Headline"/>
          <p:cNvSpPr txBox="1">
            <a:spLocks noGrp="1"/>
          </p:cNvSpPr>
          <p:nvPr>
            <p:ph type="body" sz="quarter" idx="21"/>
          </p:nvPr>
        </p:nvSpPr>
        <p:spPr>
          <a:xfrm>
            <a:off x="10301698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33" name="Rechteck"/>
          <p:cNvSpPr/>
          <p:nvPr/>
        </p:nvSpPr>
        <p:spPr>
          <a:xfrm>
            <a:off x="-13524" y="-11408"/>
            <a:ext cx="9075963" cy="13738816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4" name="14.000"/>
          <p:cNvSpPr txBox="1">
            <a:spLocks noGrp="1"/>
          </p:cNvSpPr>
          <p:nvPr>
            <p:ph type="body" sz="quarter" idx="22"/>
          </p:nvPr>
        </p:nvSpPr>
        <p:spPr>
          <a:xfrm>
            <a:off x="1421840" y="1023553"/>
            <a:ext cx="7873792" cy="1624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14.000</a:t>
            </a:r>
          </a:p>
        </p:txBody>
      </p:sp>
      <p:sp>
        <p:nvSpPr>
          <p:cNvPr id="535" name="Requests pro Sekunde"/>
          <p:cNvSpPr txBox="1">
            <a:spLocks noGrp="1"/>
          </p:cNvSpPr>
          <p:nvPr>
            <p:ph type="body" sz="quarter" idx="23"/>
          </p:nvPr>
        </p:nvSpPr>
        <p:spPr>
          <a:xfrm>
            <a:off x="1421840" y="2521546"/>
            <a:ext cx="7873793" cy="6358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0">
                <a:solidFill>
                  <a:schemeClr val="accent6">
                    <a:lumOff val="10000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Requests pro Sekunde</a:t>
            </a:r>
          </a:p>
        </p:txBody>
      </p:sp>
      <p:sp>
        <p:nvSpPr>
          <p:cNvPr id="536" name="Cum sociis natoque penatibus et magnis dis parturient montes, nascetur ridiculus mus.…"/>
          <p:cNvSpPr txBox="1">
            <a:spLocks noGrp="1"/>
          </p:cNvSpPr>
          <p:nvPr>
            <p:ph type="body" sz="half" idx="24"/>
          </p:nvPr>
        </p:nvSpPr>
        <p:spPr>
          <a:xfrm>
            <a:off x="10301387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5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Text Petro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Rechteck"/>
          <p:cNvSpPr/>
          <p:nvPr/>
        </p:nvSpPr>
        <p:spPr>
          <a:xfrm>
            <a:off x="15531276" y="-11408"/>
            <a:ext cx="9075963" cy="13738816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5" name="14.000"/>
          <p:cNvSpPr txBox="1">
            <a:spLocks noGrp="1"/>
          </p:cNvSpPr>
          <p:nvPr>
            <p:ph type="body" sz="quarter" idx="21"/>
          </p:nvPr>
        </p:nvSpPr>
        <p:spPr>
          <a:xfrm>
            <a:off x="16509440" y="1023553"/>
            <a:ext cx="7826847" cy="1624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14.000</a:t>
            </a:r>
          </a:p>
        </p:txBody>
      </p:sp>
      <p:sp>
        <p:nvSpPr>
          <p:cNvPr id="546" name="Requests pro Sekunde"/>
          <p:cNvSpPr txBox="1">
            <a:spLocks noGrp="1"/>
          </p:cNvSpPr>
          <p:nvPr>
            <p:ph type="body" sz="quarter" idx="22"/>
          </p:nvPr>
        </p:nvSpPr>
        <p:spPr>
          <a:xfrm>
            <a:off x="16509440" y="2521546"/>
            <a:ext cx="7826847" cy="6358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0">
                <a:solidFill>
                  <a:schemeClr val="accent6">
                    <a:lumOff val="10000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Requests pro Sekunde</a:t>
            </a:r>
          </a:p>
        </p:txBody>
      </p:sp>
      <p:sp>
        <p:nvSpPr>
          <p:cNvPr id="547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386298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48" name="Cum sociis natoque penatibus et magnis dis parturient montes, nascetur ridiculus mus.…"/>
          <p:cNvSpPr txBox="1">
            <a:spLocks noGrp="1"/>
          </p:cNvSpPr>
          <p:nvPr>
            <p:ph type="body" sz="half" idx="24"/>
          </p:nvPr>
        </p:nvSpPr>
        <p:spPr>
          <a:xfrm>
            <a:off x="1385987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54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Text Aprico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hteck"/>
          <p:cNvSpPr/>
          <p:nvPr/>
        </p:nvSpPr>
        <p:spPr>
          <a:xfrm>
            <a:off x="-13524" y="-11408"/>
            <a:ext cx="9075963" cy="13738816"/>
          </a:xfrm>
          <a:prstGeom prst="rect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7" name="14.000"/>
          <p:cNvSpPr txBox="1">
            <a:spLocks noGrp="1"/>
          </p:cNvSpPr>
          <p:nvPr>
            <p:ph type="body" sz="quarter" idx="21"/>
          </p:nvPr>
        </p:nvSpPr>
        <p:spPr>
          <a:xfrm>
            <a:off x="1421840" y="1023553"/>
            <a:ext cx="7873792" cy="1624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14.000</a:t>
            </a:r>
          </a:p>
        </p:txBody>
      </p:sp>
      <p:sp>
        <p:nvSpPr>
          <p:cNvPr id="558" name="Requests pro Sekunde"/>
          <p:cNvSpPr txBox="1">
            <a:spLocks noGrp="1"/>
          </p:cNvSpPr>
          <p:nvPr>
            <p:ph type="body" sz="quarter" idx="22"/>
          </p:nvPr>
        </p:nvSpPr>
        <p:spPr>
          <a:xfrm>
            <a:off x="1421840" y="2521546"/>
            <a:ext cx="7873793" cy="6358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0">
                <a:solidFill>
                  <a:schemeClr val="accent6">
                    <a:lumOff val="10000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Requests pro Sekunde</a:t>
            </a:r>
          </a:p>
        </p:txBody>
      </p:sp>
      <p:sp>
        <p:nvSpPr>
          <p:cNvPr id="559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0301698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60" name="Cum sociis natoque penatibus et magnis dis parturient montes, nascetur ridiculus mus.…"/>
          <p:cNvSpPr txBox="1">
            <a:spLocks noGrp="1"/>
          </p:cNvSpPr>
          <p:nvPr>
            <p:ph type="body" sz="half" idx="24"/>
          </p:nvPr>
        </p:nvSpPr>
        <p:spPr>
          <a:xfrm>
            <a:off x="10301387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56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Text Apric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echteck"/>
          <p:cNvSpPr/>
          <p:nvPr/>
        </p:nvSpPr>
        <p:spPr>
          <a:xfrm>
            <a:off x="15531276" y="-11408"/>
            <a:ext cx="9075963" cy="13738816"/>
          </a:xfrm>
          <a:prstGeom prst="rect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9" name="14.000"/>
          <p:cNvSpPr txBox="1">
            <a:spLocks noGrp="1"/>
          </p:cNvSpPr>
          <p:nvPr>
            <p:ph type="body" sz="quarter" idx="21"/>
          </p:nvPr>
        </p:nvSpPr>
        <p:spPr>
          <a:xfrm>
            <a:off x="16509440" y="1023553"/>
            <a:ext cx="7873792" cy="1624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14.000</a:t>
            </a:r>
          </a:p>
        </p:txBody>
      </p:sp>
      <p:sp>
        <p:nvSpPr>
          <p:cNvPr id="570" name="Requests pro Sekunde"/>
          <p:cNvSpPr txBox="1">
            <a:spLocks noGrp="1"/>
          </p:cNvSpPr>
          <p:nvPr>
            <p:ph type="body" sz="quarter" idx="22"/>
          </p:nvPr>
        </p:nvSpPr>
        <p:spPr>
          <a:xfrm>
            <a:off x="16509440" y="2521546"/>
            <a:ext cx="7873793" cy="6358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0">
                <a:solidFill>
                  <a:schemeClr val="accent6">
                    <a:lumOff val="10000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Requests pro Sekunde</a:t>
            </a:r>
          </a:p>
        </p:txBody>
      </p:sp>
      <p:sp>
        <p:nvSpPr>
          <p:cNvPr id="571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386298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72" name="Cum sociis natoque penatibus et magnis dis parturient montes, nascetur ridiculus mus.…"/>
          <p:cNvSpPr txBox="1">
            <a:spLocks noGrp="1"/>
          </p:cNvSpPr>
          <p:nvPr>
            <p:ph type="body" sz="half" idx="24"/>
          </p:nvPr>
        </p:nvSpPr>
        <p:spPr>
          <a:xfrm>
            <a:off x="1385987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57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1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582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83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</p:txBody>
      </p:sp>
      <p:sp>
        <p:nvSpPr>
          <p:cNvPr id="5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2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593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594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</p:txBody>
      </p:sp>
      <p:sp>
        <p:nvSpPr>
          <p:cNvPr id="59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3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04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05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</p:txBody>
      </p:sp>
      <p:sp>
        <p:nvSpPr>
          <p:cNvPr id="60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4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15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16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</p:txBody>
      </p:sp>
      <p:sp>
        <p:nvSpPr>
          <p:cNvPr id="6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Bulle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5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26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27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</p:txBody>
      </p:sp>
      <p:sp>
        <p:nvSpPr>
          <p:cNvPr id="6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Bulle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6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37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38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0" indent="-635000"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Lorem ipsum dolor sit amet, consectetuer adipiscing elit. Aenean commodo ligula eget dolor. Aenean massa. 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Aenean massa. Cum sociis natoque penatibus et magnis dis parturient montes, nascetur ridiculus mus.</a:t>
            </a:r>
          </a:p>
          <a:p>
            <a:pPr marL="635000" indent="-635000">
              <a:spcBef>
                <a:spcPts val="2000"/>
              </a:spcBef>
              <a:buClr>
                <a:schemeClr val="accent1">
                  <a:lumOff val="-7280"/>
                </a:schemeClr>
              </a:buClr>
              <a:buSzPct val="200000"/>
              <a:buChar char="•"/>
            </a:pPr>
            <a:r>
              <a:t>Cum sociis natoque penatibus et magnis dis parturient montes, nascetur ridiculus mus.</a:t>
            </a:r>
          </a:p>
        </p:txBody>
      </p:sp>
      <p:sp>
        <p:nvSpPr>
          <p:cNvPr id="63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76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7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7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48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49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65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8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59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60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66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9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70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71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6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0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81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82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6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1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692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693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69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ighlight + Foto + Titel +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asted-image.pdf"/>
          <p:cNvSpPr>
            <a:spLocks noGrp="1"/>
          </p:cNvSpPr>
          <p:nvPr>
            <p:ph type="pic" sz="half" idx="21"/>
          </p:nvPr>
        </p:nvSpPr>
        <p:spPr>
          <a:xfrm>
            <a:off x="6095911" y="-392947"/>
            <a:ext cx="6096162" cy="14501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2" name="Wir geben Technologie einen Sinn.…"/>
          <p:cNvSpPr txBox="1">
            <a:spLocks noGrp="1"/>
          </p:cNvSpPr>
          <p:nvPr>
            <p:ph type="body" sz="half" idx="22"/>
          </p:nvPr>
        </p:nvSpPr>
        <p:spPr>
          <a:xfrm>
            <a:off x="-1" y="0"/>
            <a:ext cx="6096002" cy="13715999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Wir geben Technologie einen Sinn.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Und Ihren </a:t>
            </a:r>
          </a:p>
          <a:p>
            <a:pPr algn="ctr" defTabSz="457200">
              <a:spcBef>
                <a:spcPts val="0"/>
              </a:spcBef>
              <a:defRPr sz="55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Ideen eine Zukunft.</a:t>
            </a:r>
          </a:p>
        </p:txBody>
      </p:sp>
      <p:sp>
        <p:nvSpPr>
          <p:cNvPr id="703" name="Headline"/>
          <p:cNvSpPr txBox="1">
            <a:spLocks noGrp="1"/>
          </p:cNvSpPr>
          <p:nvPr>
            <p:ph type="body" sz="quarter" idx="23"/>
          </p:nvPr>
        </p:nvSpPr>
        <p:spPr>
          <a:xfrm>
            <a:off x="12832339" y="1023553"/>
            <a:ext cx="10147301" cy="19066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704" name="Lorem ipsum dolor sit amet, consectetuer adipiscing elit. Aenean commodo ligula eget dolor. Aenean massa.…"/>
          <p:cNvSpPr txBox="1">
            <a:spLocks noGrp="1"/>
          </p:cNvSpPr>
          <p:nvPr>
            <p:ph type="body" sz="half" idx="24"/>
          </p:nvPr>
        </p:nvSpPr>
        <p:spPr>
          <a:xfrm>
            <a:off x="12832028" y="3203492"/>
            <a:ext cx="10249523" cy="91845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Lorem ipsum dolor sit amet, consectetuer adipiscing elit. Aenean commodo ligula eget dolor. Aenean massa. </a:t>
            </a:r>
          </a:p>
          <a:p>
            <a:pPr>
              <a:spcBef>
                <a:spcPts val="2000"/>
              </a:spcBef>
            </a:pPr>
            <a:r>
              <a:t>Aenean massa. Cum sociis natoque penatibus et magnis dis parturient montes, nascetur ridiculus mus.</a:t>
            </a:r>
          </a:p>
          <a:p>
            <a:pPr>
              <a:spcBef>
                <a:spcPts val="2000"/>
              </a:spcBef>
            </a:pPr>
            <a:r>
              <a:t>Cum sociis natoque penatibus et magnis dis parturient montes, nascetur ridiculus mus.</a:t>
            </a:r>
          </a:p>
        </p:txBody>
      </p:sp>
      <p:sp>
        <p:nvSpPr>
          <p:cNvPr id="70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7730322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folie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Rechteck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chemeClr val="accent6">
              <a:lumOff val="10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3" name="Wir geben Technologie einen Sinn."/>
          <p:cNvSpPr txBox="1">
            <a:spLocks noGrp="1"/>
          </p:cNvSpPr>
          <p:nvPr>
            <p:ph type="body" idx="21"/>
          </p:nvPr>
        </p:nvSpPr>
        <p:spPr>
          <a:xfrm>
            <a:off x="1360898" y="1377958"/>
            <a:ext cx="21662204" cy="10960084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ctr">
              <a:defRPr sz="6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Wir geben Technologie einen Sinn.</a:t>
            </a:r>
          </a:p>
        </p:txBody>
      </p:sp>
      <p:sp>
        <p:nvSpPr>
          <p:cNvPr id="71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folie Petro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Rechteck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2" name="Wir geben Technologie einen Sinn."/>
          <p:cNvSpPr txBox="1">
            <a:spLocks noGrp="1"/>
          </p:cNvSpPr>
          <p:nvPr>
            <p:ph type="body" idx="21"/>
          </p:nvPr>
        </p:nvSpPr>
        <p:spPr>
          <a:xfrm>
            <a:off x="1360898" y="1377958"/>
            <a:ext cx="21662204" cy="10960084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ctr">
              <a:defRPr sz="6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Wir geben Technologie einen Sinn.</a:t>
            </a:r>
          </a:p>
        </p:txBody>
      </p:sp>
      <p:sp>
        <p:nvSpPr>
          <p:cNvPr id="72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folie Aprico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Rechteck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1" name="Wir geben Technologie einen Sinn."/>
          <p:cNvSpPr txBox="1">
            <a:spLocks noGrp="1"/>
          </p:cNvSpPr>
          <p:nvPr>
            <p:ph type="body" idx="21"/>
          </p:nvPr>
        </p:nvSpPr>
        <p:spPr>
          <a:xfrm>
            <a:off x="1360898" y="1377958"/>
            <a:ext cx="21662204" cy="10960084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ctr">
              <a:defRPr sz="6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Wir geben Technologie einen Sinn.</a:t>
            </a:r>
          </a:p>
        </p:txBody>
      </p:sp>
      <p:sp>
        <p:nvSpPr>
          <p:cNvPr id="73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folie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Rechteck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chemeClr val="accent6">
              <a:lumOff val="10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0" name="Und Ihren Ideen eine Zukunft."/>
          <p:cNvSpPr txBox="1">
            <a:spLocks noGrp="1"/>
          </p:cNvSpPr>
          <p:nvPr>
            <p:ph type="body" sz="half" idx="21"/>
          </p:nvPr>
        </p:nvSpPr>
        <p:spPr>
          <a:xfrm>
            <a:off x="1360898" y="6536023"/>
            <a:ext cx="21662204" cy="5854745"/>
          </a:xfrm>
          <a:prstGeom prst="rect">
            <a:avLst/>
          </a:prstGeom>
        </p:spPr>
        <p:txBody>
          <a:bodyPr lIns="685800" tIns="685800" rIns="685800" bIns="685800">
            <a:noAutofit/>
          </a:bodyPr>
          <a:lstStyle>
            <a:lvl1pPr algn="ctr" defTabSz="457200">
              <a:spcBef>
                <a:spcPts val="0"/>
              </a:spcBef>
              <a:defRPr sz="6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Und Ihren Ideen eine Zukunft.</a:t>
            </a:r>
          </a:p>
        </p:txBody>
      </p:sp>
      <p:sp>
        <p:nvSpPr>
          <p:cNvPr id="741" name="Wir geben Technologie einen Sinn."/>
          <p:cNvSpPr txBox="1">
            <a:spLocks noGrp="1"/>
          </p:cNvSpPr>
          <p:nvPr>
            <p:ph type="body" idx="22"/>
          </p:nvPr>
        </p:nvSpPr>
        <p:spPr>
          <a:xfrm>
            <a:off x="1360898" y="1410858"/>
            <a:ext cx="21662204" cy="6445968"/>
          </a:xfrm>
          <a:prstGeom prst="rect">
            <a:avLst/>
          </a:prstGeom>
        </p:spPr>
        <p:txBody>
          <a:bodyPr lIns="685800" tIns="685800" rIns="685800" bIns="685800" anchor="b">
            <a:noAutofit/>
          </a:bodyPr>
          <a:lstStyle>
            <a:lvl1pPr algn="ctr">
              <a:defRPr sz="8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Wir geben Technologie einen Sinn.</a:t>
            </a:r>
          </a:p>
        </p:txBody>
      </p:sp>
      <p:sp>
        <p:nvSpPr>
          <p:cNvPr id="7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6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87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88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folie Petro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echteck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0" name="Und Ihren Ideen eine Zukunft."/>
          <p:cNvSpPr txBox="1">
            <a:spLocks noGrp="1"/>
          </p:cNvSpPr>
          <p:nvPr>
            <p:ph type="body" sz="half" idx="21"/>
          </p:nvPr>
        </p:nvSpPr>
        <p:spPr>
          <a:xfrm>
            <a:off x="1360898" y="6536023"/>
            <a:ext cx="21662204" cy="5854745"/>
          </a:xfrm>
          <a:prstGeom prst="rect">
            <a:avLst/>
          </a:prstGeom>
        </p:spPr>
        <p:txBody>
          <a:bodyPr lIns="685800" tIns="685800" rIns="685800" bIns="685800">
            <a:noAutofit/>
          </a:bodyPr>
          <a:lstStyle>
            <a:lvl1pPr algn="ctr" defTabSz="457200">
              <a:spcBef>
                <a:spcPts val="0"/>
              </a:spcBef>
              <a:defRPr sz="6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Und Ihren Ideen eine Zukunft.</a:t>
            </a:r>
          </a:p>
        </p:txBody>
      </p:sp>
      <p:sp>
        <p:nvSpPr>
          <p:cNvPr id="751" name="Wir geben Technologie einen Sinn."/>
          <p:cNvSpPr txBox="1">
            <a:spLocks noGrp="1"/>
          </p:cNvSpPr>
          <p:nvPr>
            <p:ph type="body" idx="22"/>
          </p:nvPr>
        </p:nvSpPr>
        <p:spPr>
          <a:xfrm>
            <a:off x="1360898" y="1410858"/>
            <a:ext cx="21662204" cy="6445968"/>
          </a:xfrm>
          <a:prstGeom prst="rect">
            <a:avLst/>
          </a:prstGeom>
        </p:spPr>
        <p:txBody>
          <a:bodyPr lIns="685800" tIns="685800" rIns="685800" bIns="685800" anchor="b">
            <a:noAutofit/>
          </a:bodyPr>
          <a:lstStyle>
            <a:lvl1pPr algn="ctr">
              <a:defRPr sz="8000">
                <a:solidFill>
                  <a:srgbClr val="F4F4F4"/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Wir geben Technologie einen Sinn.</a:t>
            </a:r>
          </a:p>
        </p:txBody>
      </p:sp>
      <p:sp>
        <p:nvSpPr>
          <p:cNvPr id="7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folie Apricot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Rechteck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0" name="Und Ihren Ideen eine Zukunft."/>
          <p:cNvSpPr txBox="1">
            <a:spLocks noGrp="1"/>
          </p:cNvSpPr>
          <p:nvPr>
            <p:ph type="body" sz="half" idx="21"/>
          </p:nvPr>
        </p:nvSpPr>
        <p:spPr>
          <a:xfrm>
            <a:off x="1360898" y="6536023"/>
            <a:ext cx="21662204" cy="5854745"/>
          </a:xfrm>
          <a:prstGeom prst="rect">
            <a:avLst/>
          </a:prstGeom>
        </p:spPr>
        <p:txBody>
          <a:bodyPr lIns="685800" tIns="685800" rIns="685800" bIns="685800">
            <a:noAutofit/>
          </a:bodyPr>
          <a:lstStyle>
            <a:lvl1pPr algn="ctr" defTabSz="457200">
              <a:spcBef>
                <a:spcPts val="0"/>
              </a:spcBef>
              <a:defRPr sz="6000">
                <a:solidFill>
                  <a:srgbClr val="F4F4F4"/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Und Ihren Ideen eine Zukunft.</a:t>
            </a:r>
          </a:p>
        </p:txBody>
      </p:sp>
      <p:sp>
        <p:nvSpPr>
          <p:cNvPr id="761" name="Wir geben Technologie einen Sinn."/>
          <p:cNvSpPr txBox="1">
            <a:spLocks noGrp="1"/>
          </p:cNvSpPr>
          <p:nvPr>
            <p:ph type="body" idx="22"/>
          </p:nvPr>
        </p:nvSpPr>
        <p:spPr>
          <a:xfrm>
            <a:off x="1360898" y="1410858"/>
            <a:ext cx="21662204" cy="6445968"/>
          </a:xfrm>
          <a:prstGeom prst="rect">
            <a:avLst/>
          </a:prstGeom>
        </p:spPr>
        <p:txBody>
          <a:bodyPr lIns="685800" tIns="685800" rIns="685800" bIns="685800" anchor="b">
            <a:noAutofit/>
          </a:bodyPr>
          <a:lstStyle>
            <a:lvl1pPr algn="ctr">
              <a:defRPr sz="8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Wir geben Technologie einen Sinn.</a:t>
            </a:r>
          </a:p>
        </p:txBody>
      </p:sp>
      <p:sp>
        <p:nvSpPr>
          <p:cNvPr id="76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Es gibt Firmen, die designen Produkte."/>
          <p:cNvSpPr txBox="1">
            <a:spLocks noGrp="1"/>
          </p:cNvSpPr>
          <p:nvPr>
            <p:ph type="body" sz="half" idx="21"/>
          </p:nvPr>
        </p:nvSpPr>
        <p:spPr>
          <a:xfrm>
            <a:off x="-1" y="-1"/>
            <a:ext cx="12192002" cy="6858001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>
            <a:lvl1pPr algn="ctr">
              <a:defRPr sz="7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Es gibt Firmen, die designen Produkte.</a:t>
            </a:r>
          </a:p>
        </p:txBody>
      </p:sp>
      <p:sp>
        <p:nvSpPr>
          <p:cNvPr id="770" name="Es gibt Firmen, die entwickeln Produkte."/>
          <p:cNvSpPr txBox="1">
            <a:spLocks noGrp="1"/>
          </p:cNvSpPr>
          <p:nvPr>
            <p:ph type="body" sz="half" idx="22"/>
          </p:nvPr>
        </p:nvSpPr>
        <p:spPr>
          <a:xfrm>
            <a:off x="12192986" y="0"/>
            <a:ext cx="12191014" cy="6858000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685800" tIns="685800" rIns="685800" bIns="685800" anchor="ctr">
            <a:noAutofit/>
          </a:bodyPr>
          <a:lstStyle>
            <a:lvl1pPr algn="ctr">
              <a:defRPr sz="7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Es gibt Firmen, die entwickeln Produkte.</a:t>
            </a:r>
          </a:p>
        </p:txBody>
      </p:sp>
      <p:sp>
        <p:nvSpPr>
          <p:cNvPr id="771" name="INNOQ kann beides."/>
          <p:cNvSpPr txBox="1">
            <a:spLocks noGrp="1"/>
          </p:cNvSpPr>
          <p:nvPr>
            <p:ph type="body" idx="23"/>
          </p:nvPr>
        </p:nvSpPr>
        <p:spPr>
          <a:xfrm>
            <a:off x="-1" y="6858000"/>
            <a:ext cx="24384003" cy="6858000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/>
          <a:p>
            <a:pPr algn="ctr">
              <a:defRPr sz="7000">
                <a:latin typeface="+mn-lt"/>
                <a:ea typeface="+mn-ea"/>
                <a:cs typeface="+mn-cs"/>
                <a:sym typeface="Mark Pro Heavy"/>
              </a:defRPr>
            </a:pPr>
            <a:r>
              <a:t>INNO</a:t>
            </a:r>
            <a:r>
              <a:rPr>
                <a:solidFill>
                  <a:schemeClr val="accent1">
                    <a:lumOff val="-7280"/>
                  </a:schemeClr>
                </a:solidFill>
              </a:rPr>
              <a:t>Q</a:t>
            </a:r>
            <a:r>
              <a:t> kann beides.</a:t>
            </a:r>
          </a:p>
        </p:txBody>
      </p:sp>
      <p:sp>
        <p:nvSpPr>
          <p:cNvPr id="7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eparate…"/>
          <p:cNvSpPr txBox="1">
            <a:spLocks noGrp="1"/>
          </p:cNvSpPr>
          <p:nvPr>
            <p:ph type="body" idx="21"/>
          </p:nvPr>
        </p:nvSpPr>
        <p:spPr>
          <a:xfrm>
            <a:off x="-1" y="0"/>
            <a:ext cx="12192002" cy="13716000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10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Separate</a:t>
            </a:r>
          </a:p>
          <a:p>
            <a:pPr algn="ctr">
              <a:defRPr sz="10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separate</a:t>
            </a:r>
          </a:p>
          <a:p>
            <a:pPr algn="ctr">
              <a:defRPr sz="10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things</a:t>
            </a:r>
          </a:p>
        </p:txBody>
      </p:sp>
      <p:sp>
        <p:nvSpPr>
          <p:cNvPr id="780" name="Join things…"/>
          <p:cNvSpPr txBox="1">
            <a:spLocks noGrp="1"/>
          </p:cNvSpPr>
          <p:nvPr>
            <p:ph type="body" idx="22"/>
          </p:nvPr>
        </p:nvSpPr>
        <p:spPr>
          <a:xfrm>
            <a:off x="12192986" y="0"/>
            <a:ext cx="12191015" cy="13805305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685800" tIns="685800" rIns="685800" bIns="685800" anchor="ctr">
            <a:noAutofit/>
          </a:bodyPr>
          <a:lstStyle/>
          <a:p>
            <a:pPr algn="ctr">
              <a:defRPr sz="10000">
                <a:latin typeface="+mn-lt"/>
                <a:ea typeface="+mn-ea"/>
                <a:cs typeface="+mn-cs"/>
                <a:sym typeface="Mark Pro Heavy"/>
              </a:defRPr>
            </a:pPr>
            <a:r>
              <a:t>Join things </a:t>
            </a:r>
          </a:p>
          <a:p>
            <a:pPr algn="ctr">
              <a:defRPr sz="10000">
                <a:latin typeface="+mn-lt"/>
                <a:ea typeface="+mn-ea"/>
                <a:cs typeface="+mn-cs"/>
                <a:sym typeface="Mark Pro Heavy"/>
              </a:defRPr>
            </a:pPr>
            <a:r>
              <a:t>that belong </a:t>
            </a:r>
          </a:p>
          <a:p>
            <a:pPr algn="ctr">
              <a:defRPr sz="10000">
                <a:latin typeface="+mn-lt"/>
                <a:ea typeface="+mn-ea"/>
                <a:cs typeface="+mn-cs"/>
                <a:sym typeface="Mark Pro Heavy"/>
              </a:defRPr>
            </a:pPr>
            <a:r>
              <a:t>together</a:t>
            </a:r>
          </a:p>
        </p:txBody>
      </p:sp>
      <p:sp>
        <p:nvSpPr>
          <p:cNvPr id="7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asted-image.pdf"/>
          <p:cNvSpPr>
            <a:spLocks noGrp="1"/>
          </p:cNvSpPr>
          <p:nvPr>
            <p:ph type="pic" sz="half" idx="21"/>
          </p:nvPr>
        </p:nvSpPr>
        <p:spPr>
          <a:xfrm>
            <a:off x="12179702" y="1379153"/>
            <a:ext cx="10855709" cy="8446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9" name="„Die Crema eines…"/>
          <p:cNvSpPr txBox="1">
            <a:spLocks noGrp="1"/>
          </p:cNvSpPr>
          <p:nvPr>
            <p:ph type="body" sz="half" idx="22"/>
          </p:nvPr>
        </p:nvSpPr>
        <p:spPr>
          <a:xfrm>
            <a:off x="1360897" y="1379153"/>
            <a:ext cx="10831103" cy="8446294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685800" tIns="685800" rIns="685800" bIns="685800">
            <a:noAutofit/>
          </a:bodyPr>
          <a:lstStyle/>
          <a:p>
            <a:pPr>
              <a:defRPr sz="77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„Die Crema eines </a:t>
            </a:r>
          </a:p>
          <a:p>
            <a:pPr>
              <a:defRPr sz="77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guten Espressos ist </a:t>
            </a:r>
          </a:p>
          <a:p>
            <a:pPr>
              <a:defRPr sz="77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dick wie Pudding“</a:t>
            </a:r>
          </a:p>
        </p:txBody>
      </p:sp>
      <p:sp>
        <p:nvSpPr>
          <p:cNvPr id="790" name="HERIBERT INNOQ…"/>
          <p:cNvSpPr txBox="1">
            <a:spLocks noGrp="1"/>
          </p:cNvSpPr>
          <p:nvPr>
            <p:ph type="body" sz="quarter" idx="23"/>
          </p:nvPr>
        </p:nvSpPr>
        <p:spPr>
          <a:xfrm>
            <a:off x="2721795" y="6858000"/>
            <a:ext cx="10831102" cy="5480042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685800" tIns="685800" rIns="685800" bIns="685800">
            <a:noAutofit/>
          </a:bodyPr>
          <a:lstStyle/>
          <a:p>
            <a:pPr>
              <a:defRPr sz="6000">
                <a:latin typeface="+mn-lt"/>
                <a:ea typeface="+mn-ea"/>
                <a:cs typeface="+mn-cs"/>
                <a:sym typeface="Mark Pro Heavy"/>
              </a:defRPr>
            </a:pPr>
            <a:r>
              <a:t>HERIBERT INNOQ</a:t>
            </a:r>
          </a:p>
          <a:p>
            <a:pPr>
              <a:defRPr sz="3500">
                <a:latin typeface="+mn-lt"/>
                <a:ea typeface="+mn-ea"/>
                <a:cs typeface="+mn-cs"/>
                <a:sym typeface="Mark Pro Heavy"/>
              </a:defRPr>
            </a:pPr>
            <a:r>
              <a:t>Senior Consultant </a:t>
            </a:r>
          </a:p>
          <a:p>
            <a:pPr>
              <a:defRPr sz="3500">
                <a:latin typeface="+mn-lt"/>
                <a:ea typeface="+mn-ea"/>
                <a:cs typeface="+mn-cs"/>
                <a:sym typeface="Mark Pro Heavy"/>
              </a:defRPr>
            </a:pPr>
            <a:r>
              <a:t>bei INNOQ Deutschland GmbH</a:t>
            </a:r>
          </a:p>
          <a:p>
            <a: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3000"/>
            </a:pPr>
            <a:r>
              <a:t>Heribert arbeitet als Berater bei INNOQ</a:t>
            </a:r>
          </a:p>
        </p:txBody>
      </p:sp>
      <p:sp>
        <p:nvSpPr>
          <p:cNvPr id="7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Rechteck"/>
          <p:cNvSpPr/>
          <p:nvPr/>
        </p:nvSpPr>
        <p:spPr>
          <a:xfrm>
            <a:off x="-1" y="-1"/>
            <a:ext cx="24384001" cy="6858001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500">
                <a:solidFill>
                  <a:srgbClr val="FF4D67"/>
                </a:solidFill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799" name="pasted-image.pdf"/>
          <p:cNvSpPr>
            <a:spLocks noGrp="1"/>
          </p:cNvSpPr>
          <p:nvPr>
            <p:ph type="pic" sz="quarter" idx="21"/>
          </p:nvPr>
        </p:nvSpPr>
        <p:spPr>
          <a:xfrm>
            <a:off x="1348166" y="4286250"/>
            <a:ext cx="5168965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0" name="Unser Kernteam"/>
          <p:cNvSpPr txBox="1">
            <a:spLocks noGrp="1"/>
          </p:cNvSpPr>
          <p:nvPr>
            <p:ph type="body" sz="quarter" idx="22"/>
          </p:nvPr>
        </p:nvSpPr>
        <p:spPr>
          <a:xfrm>
            <a:off x="1360898" y="1028700"/>
            <a:ext cx="21662204" cy="15494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0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Unser Kernteam</a:t>
            </a:r>
          </a:p>
        </p:txBody>
      </p:sp>
      <p:sp>
        <p:nvSpPr>
          <p:cNvPr id="801" name="pasted-image.pdf"/>
          <p:cNvSpPr>
            <a:spLocks noGrp="1"/>
          </p:cNvSpPr>
          <p:nvPr>
            <p:ph type="pic" sz="quarter" idx="23"/>
          </p:nvPr>
        </p:nvSpPr>
        <p:spPr>
          <a:xfrm>
            <a:off x="17866870" y="4286250"/>
            <a:ext cx="5168964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2" name="pasted-image.pdf"/>
          <p:cNvSpPr>
            <a:spLocks noGrp="1"/>
          </p:cNvSpPr>
          <p:nvPr>
            <p:ph type="pic" sz="quarter" idx="24"/>
          </p:nvPr>
        </p:nvSpPr>
        <p:spPr>
          <a:xfrm>
            <a:off x="6847266" y="4286250"/>
            <a:ext cx="5168964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3" name="pasted-image.pdf"/>
          <p:cNvSpPr>
            <a:spLocks noGrp="1"/>
          </p:cNvSpPr>
          <p:nvPr>
            <p:ph type="pic" sz="quarter" idx="25"/>
          </p:nvPr>
        </p:nvSpPr>
        <p:spPr>
          <a:xfrm>
            <a:off x="12357068" y="4286250"/>
            <a:ext cx="5168964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4" name="Heribert Innoq…"/>
          <p:cNvSpPr txBox="1">
            <a:spLocks noGrp="1"/>
          </p:cNvSpPr>
          <p:nvPr>
            <p:ph type="body" sz="quarter" idx="26"/>
          </p:nvPr>
        </p:nvSpPr>
        <p:spPr>
          <a:xfrm>
            <a:off x="1360898" y="9626600"/>
            <a:ext cx="5143501" cy="10003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Bef>
                <a:spcPts val="0"/>
              </a:spcBef>
              <a:defRPr sz="3000" b="1"/>
            </a:pPr>
            <a:r>
              <a:t>Heribert Innoq</a:t>
            </a:r>
          </a:p>
          <a:p>
            <a:pPr algn="ctr">
              <a:spcBef>
                <a:spcPts val="0"/>
              </a:spcBef>
              <a:defRPr sz="3000"/>
            </a:pPr>
            <a:r>
              <a:t>Proxy-Po</a:t>
            </a:r>
          </a:p>
        </p:txBody>
      </p:sp>
      <p:sp>
        <p:nvSpPr>
          <p:cNvPr id="805" name="Abgerundetes Rechteck"/>
          <p:cNvSpPr/>
          <p:nvPr/>
        </p:nvSpPr>
        <p:spPr>
          <a:xfrm>
            <a:off x="1360897" y="10839519"/>
            <a:ext cx="5143502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6" name="Abgerundetes Rechteck"/>
          <p:cNvSpPr/>
          <p:nvPr/>
        </p:nvSpPr>
        <p:spPr>
          <a:xfrm>
            <a:off x="1360898" y="11652241"/>
            <a:ext cx="5143501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7" name="Produktentwicklung"/>
          <p:cNvSpPr>
            <a:spLocks noGrp="1"/>
          </p:cNvSpPr>
          <p:nvPr>
            <p:ph type="body" sz="quarter" idx="27"/>
          </p:nvPr>
        </p:nvSpPr>
        <p:spPr>
          <a:xfrm>
            <a:off x="1360898" y="11652241"/>
            <a:ext cx="3977415" cy="685801"/>
          </a:xfrm>
          <a:prstGeom prst="roundRect">
            <a:avLst>
              <a:gd name="adj" fmla="val 50000"/>
            </a:avLst>
          </a:prstGeom>
          <a:solidFill>
            <a:schemeClr val="accent1">
              <a:lumOff val="-7280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08" name="Produktentwicklung"/>
          <p:cNvSpPr>
            <a:spLocks noGrp="1"/>
          </p:cNvSpPr>
          <p:nvPr>
            <p:ph type="body" sz="quarter" idx="28"/>
          </p:nvPr>
        </p:nvSpPr>
        <p:spPr>
          <a:xfrm>
            <a:off x="1360898" y="10839519"/>
            <a:ext cx="4462425" cy="685801"/>
          </a:xfrm>
          <a:prstGeom prst="roundRect">
            <a:avLst>
              <a:gd name="adj" fmla="val 50000"/>
            </a:avLst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09" name="Heribert Innoq…"/>
          <p:cNvSpPr txBox="1">
            <a:spLocks noGrp="1"/>
          </p:cNvSpPr>
          <p:nvPr>
            <p:ph type="body" sz="quarter" idx="29"/>
          </p:nvPr>
        </p:nvSpPr>
        <p:spPr>
          <a:xfrm>
            <a:off x="6859998" y="9626600"/>
            <a:ext cx="5143501" cy="10003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Bef>
                <a:spcPts val="0"/>
              </a:spcBef>
              <a:defRPr sz="3000" b="1"/>
            </a:pPr>
            <a:r>
              <a:t>Heribert Innoq</a:t>
            </a:r>
          </a:p>
          <a:p>
            <a:pPr algn="ctr">
              <a:spcBef>
                <a:spcPts val="0"/>
              </a:spcBef>
              <a:defRPr sz="3000"/>
            </a:pPr>
            <a:r>
              <a:t>Proxy-Po</a:t>
            </a:r>
          </a:p>
        </p:txBody>
      </p:sp>
      <p:sp>
        <p:nvSpPr>
          <p:cNvPr id="810" name="Abgerundetes Rechteck"/>
          <p:cNvSpPr/>
          <p:nvPr/>
        </p:nvSpPr>
        <p:spPr>
          <a:xfrm>
            <a:off x="6859998" y="10839519"/>
            <a:ext cx="5143501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1" name="Abgerundetes Rechteck"/>
          <p:cNvSpPr/>
          <p:nvPr/>
        </p:nvSpPr>
        <p:spPr>
          <a:xfrm>
            <a:off x="6859997" y="11652241"/>
            <a:ext cx="5143501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2" name="Produktentwicklung"/>
          <p:cNvSpPr>
            <a:spLocks noGrp="1"/>
          </p:cNvSpPr>
          <p:nvPr>
            <p:ph type="body" sz="quarter" idx="30"/>
          </p:nvPr>
        </p:nvSpPr>
        <p:spPr>
          <a:xfrm>
            <a:off x="6859998" y="11652241"/>
            <a:ext cx="3717756" cy="685801"/>
          </a:xfrm>
          <a:prstGeom prst="roundRect">
            <a:avLst>
              <a:gd name="adj" fmla="val 50000"/>
            </a:avLst>
          </a:prstGeom>
          <a:solidFill>
            <a:schemeClr val="accent1">
              <a:lumOff val="-7280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13" name="Produktentwicklung"/>
          <p:cNvSpPr>
            <a:spLocks noGrp="1"/>
          </p:cNvSpPr>
          <p:nvPr>
            <p:ph type="body" sz="quarter" idx="31"/>
          </p:nvPr>
        </p:nvSpPr>
        <p:spPr>
          <a:xfrm>
            <a:off x="6859999" y="10839519"/>
            <a:ext cx="4676936" cy="685801"/>
          </a:xfrm>
          <a:prstGeom prst="roundRect">
            <a:avLst>
              <a:gd name="adj" fmla="val 50000"/>
            </a:avLst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14" name="Heribert Innoq…"/>
          <p:cNvSpPr txBox="1">
            <a:spLocks noGrp="1"/>
          </p:cNvSpPr>
          <p:nvPr>
            <p:ph type="body" sz="quarter" idx="32"/>
          </p:nvPr>
        </p:nvSpPr>
        <p:spPr>
          <a:xfrm>
            <a:off x="12369800" y="9626600"/>
            <a:ext cx="5143500" cy="10003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Bef>
                <a:spcPts val="0"/>
              </a:spcBef>
              <a:defRPr sz="3000" b="1"/>
            </a:pPr>
            <a:r>
              <a:t>Heribert Innoq</a:t>
            </a:r>
          </a:p>
          <a:p>
            <a:pPr algn="ctr">
              <a:spcBef>
                <a:spcPts val="0"/>
              </a:spcBef>
              <a:defRPr sz="3000"/>
            </a:pPr>
            <a:r>
              <a:t>Proxy-Po</a:t>
            </a:r>
          </a:p>
        </p:txBody>
      </p:sp>
      <p:sp>
        <p:nvSpPr>
          <p:cNvPr id="815" name="Abgerundetes Rechteck"/>
          <p:cNvSpPr/>
          <p:nvPr/>
        </p:nvSpPr>
        <p:spPr>
          <a:xfrm>
            <a:off x="12369799" y="10839519"/>
            <a:ext cx="5143501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6" name="Abgerundetes Rechteck"/>
          <p:cNvSpPr/>
          <p:nvPr/>
        </p:nvSpPr>
        <p:spPr>
          <a:xfrm>
            <a:off x="12369799" y="11661671"/>
            <a:ext cx="5143501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7" name="Produktentwicklung"/>
          <p:cNvSpPr>
            <a:spLocks noGrp="1"/>
          </p:cNvSpPr>
          <p:nvPr>
            <p:ph type="body" sz="quarter" idx="33"/>
          </p:nvPr>
        </p:nvSpPr>
        <p:spPr>
          <a:xfrm>
            <a:off x="12369800" y="11661671"/>
            <a:ext cx="4462425" cy="685801"/>
          </a:xfrm>
          <a:prstGeom prst="roundRect">
            <a:avLst>
              <a:gd name="adj" fmla="val 50000"/>
            </a:avLst>
          </a:prstGeom>
          <a:solidFill>
            <a:schemeClr val="accent1">
              <a:lumOff val="-7280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18" name="Produktentwicklung"/>
          <p:cNvSpPr>
            <a:spLocks noGrp="1"/>
          </p:cNvSpPr>
          <p:nvPr>
            <p:ph type="body" sz="quarter" idx="34"/>
          </p:nvPr>
        </p:nvSpPr>
        <p:spPr>
          <a:xfrm>
            <a:off x="12369800" y="10839519"/>
            <a:ext cx="4097498" cy="685801"/>
          </a:xfrm>
          <a:prstGeom prst="roundRect">
            <a:avLst>
              <a:gd name="adj" fmla="val 50000"/>
            </a:avLst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19" name="Heribert Innoq…"/>
          <p:cNvSpPr txBox="1">
            <a:spLocks noGrp="1"/>
          </p:cNvSpPr>
          <p:nvPr>
            <p:ph type="body" sz="quarter" idx="35"/>
          </p:nvPr>
        </p:nvSpPr>
        <p:spPr>
          <a:xfrm>
            <a:off x="17879601" y="9626600"/>
            <a:ext cx="5143501" cy="10003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Bef>
                <a:spcPts val="0"/>
              </a:spcBef>
              <a:defRPr sz="3000" b="1"/>
            </a:pPr>
            <a:r>
              <a:t>Heribert Innoq</a:t>
            </a:r>
          </a:p>
          <a:p>
            <a:pPr algn="ctr">
              <a:spcBef>
                <a:spcPts val="0"/>
              </a:spcBef>
              <a:defRPr sz="3000"/>
            </a:pPr>
            <a:r>
              <a:t>Proxy-Po</a:t>
            </a:r>
          </a:p>
        </p:txBody>
      </p:sp>
      <p:sp>
        <p:nvSpPr>
          <p:cNvPr id="820" name="Abgerundetes Rechteck"/>
          <p:cNvSpPr/>
          <p:nvPr/>
        </p:nvSpPr>
        <p:spPr>
          <a:xfrm>
            <a:off x="17879601" y="10839519"/>
            <a:ext cx="5143501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1" name="Abgerundetes Rechteck"/>
          <p:cNvSpPr/>
          <p:nvPr/>
        </p:nvSpPr>
        <p:spPr>
          <a:xfrm>
            <a:off x="17879601" y="11652241"/>
            <a:ext cx="5143502" cy="685801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2" name="Produktentwicklung"/>
          <p:cNvSpPr>
            <a:spLocks noGrp="1"/>
          </p:cNvSpPr>
          <p:nvPr>
            <p:ph type="body" sz="quarter" idx="36"/>
          </p:nvPr>
        </p:nvSpPr>
        <p:spPr>
          <a:xfrm>
            <a:off x="17879601" y="11652241"/>
            <a:ext cx="4097499" cy="685801"/>
          </a:xfrm>
          <a:prstGeom prst="roundRect">
            <a:avLst>
              <a:gd name="adj" fmla="val 50000"/>
            </a:avLst>
          </a:prstGeom>
          <a:solidFill>
            <a:schemeClr val="accent1">
              <a:lumOff val="-7280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23" name="Produktentwicklung"/>
          <p:cNvSpPr>
            <a:spLocks noGrp="1"/>
          </p:cNvSpPr>
          <p:nvPr>
            <p:ph type="body" sz="quarter" idx="37"/>
          </p:nvPr>
        </p:nvSpPr>
        <p:spPr>
          <a:xfrm>
            <a:off x="17879601" y="10839519"/>
            <a:ext cx="4299310" cy="685801"/>
          </a:xfrm>
          <a:prstGeom prst="roundRect">
            <a:avLst>
              <a:gd name="adj" fmla="val 50000"/>
            </a:avLst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127000" tIns="127000" rIns="127000" bIns="127000" anchor="ctr">
            <a:noAutofit/>
          </a:bodyPr>
          <a:lstStyle>
            <a:lvl1pPr>
              <a:defRPr sz="2000">
                <a:solidFill>
                  <a:schemeClr val="accent1">
                    <a:lumOff val="-7280"/>
                  </a:schemeClr>
                </a:solidFill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Produktentwicklung</a:t>
            </a:r>
          </a:p>
        </p:txBody>
      </p:sp>
      <p:sp>
        <p:nvSpPr>
          <p:cNvPr id="8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edition_01_07.jpg"/>
          <p:cNvSpPr>
            <a:spLocks noGrp="1"/>
          </p:cNvSpPr>
          <p:nvPr>
            <p:ph type="pic" idx="21"/>
          </p:nvPr>
        </p:nvSpPr>
        <p:spPr>
          <a:xfrm>
            <a:off x="10221594" y="1379153"/>
            <a:ext cx="14610385" cy="10957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2" name="pasted-image.pdf"/>
          <p:cNvSpPr>
            <a:spLocks noGrp="1"/>
          </p:cNvSpPr>
          <p:nvPr>
            <p:ph type="pic" sz="half" idx="22"/>
          </p:nvPr>
        </p:nvSpPr>
        <p:spPr>
          <a:xfrm>
            <a:off x="15810489" y="1165631"/>
            <a:ext cx="7213832" cy="113847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3" name="Dafür stehen wir"/>
          <p:cNvSpPr txBox="1">
            <a:spLocks noGrp="1"/>
          </p:cNvSpPr>
          <p:nvPr>
            <p:ph type="body" sz="quarter" idx="23"/>
          </p:nvPr>
        </p:nvSpPr>
        <p:spPr>
          <a:xfrm>
            <a:off x="1382301" y="1028700"/>
            <a:ext cx="13766801" cy="1905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Dafür stehen wir</a:t>
            </a:r>
          </a:p>
        </p:txBody>
      </p:sp>
      <p:sp>
        <p:nvSpPr>
          <p:cNvPr id="83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Headline"/>
          <p:cNvSpPr txBox="1">
            <a:spLocks noGrp="1"/>
          </p:cNvSpPr>
          <p:nvPr>
            <p:ph type="body" sz="quarter" idx="21"/>
          </p:nvPr>
        </p:nvSpPr>
        <p:spPr>
          <a:xfrm>
            <a:off x="1382301" y="1028700"/>
            <a:ext cx="21642776" cy="1905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Headline</a:t>
            </a:r>
          </a:p>
        </p:txBody>
      </p:sp>
      <p:sp>
        <p:nvSpPr>
          <p:cNvPr id="8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takt Deutsch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Rechteck"/>
          <p:cNvSpPr/>
          <p:nvPr/>
        </p:nvSpPr>
        <p:spPr>
          <a:xfrm>
            <a:off x="0" y="-8807"/>
            <a:ext cx="24384000" cy="6866807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endParaRPr/>
          </a:p>
        </p:txBody>
      </p:sp>
      <p:graphicFrame>
        <p:nvGraphicFramePr>
          <p:cNvPr id="850" name="Tabelle 1"/>
          <p:cNvGraphicFramePr/>
          <p:nvPr/>
        </p:nvGraphicFramePr>
        <p:xfrm>
          <a:off x="1371600" y="11210281"/>
          <a:ext cx="21678900" cy="762199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09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Krischerstr. 100</a:t>
                      </a:r>
                    </a:p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40789 Monheim</a:t>
                      </a:r>
                    </a:p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+49 2173 3366-0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Ohlauer Str. 43 10999 Berlin
 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Ludwigstr. 180E 63067 Offenbach
 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Kreuzstr. 16 80331 München
 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Wendenstraße 130 20537 Hamburg
 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Spichernstraße 44
50672 Köln
 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Königstorgraben 11
90402 Nürnberg
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1" name="Danke! Fragen?"/>
          <p:cNvSpPr txBox="1">
            <a:spLocks noGrp="1"/>
          </p:cNvSpPr>
          <p:nvPr>
            <p:ph type="body" sz="quarter" idx="21"/>
          </p:nvPr>
        </p:nvSpPr>
        <p:spPr>
          <a:xfrm>
            <a:off x="1360898" y="1023553"/>
            <a:ext cx="10660146" cy="1847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Danke! Fragen?</a:t>
            </a:r>
          </a:p>
        </p:txBody>
      </p:sp>
      <p:sp>
        <p:nvSpPr>
          <p:cNvPr id="852" name="innoQ Deutschland GmbH"/>
          <p:cNvSpPr txBox="1"/>
          <p:nvPr/>
        </p:nvSpPr>
        <p:spPr>
          <a:xfrm>
            <a:off x="1371600" y="10541000"/>
            <a:ext cx="1066014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500">
                <a:solidFill>
                  <a:schemeClr val="accent1">
                    <a:lumOff val="-7280"/>
                  </a:schemeClr>
                </a:solidFill>
              </a:defRPr>
            </a:lvl1pPr>
          </a:lstStyle>
          <a:p>
            <a:r>
              <a:t>innoQ Deutschland GmbH</a:t>
            </a:r>
          </a:p>
        </p:txBody>
      </p:sp>
      <p:sp>
        <p:nvSpPr>
          <p:cNvPr id="853" name="www.innoq.com"/>
          <p:cNvSpPr txBox="1"/>
          <p:nvPr/>
        </p:nvSpPr>
        <p:spPr>
          <a:xfrm>
            <a:off x="19216724" y="2343826"/>
            <a:ext cx="36068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300"/>
            </a:lvl1pPr>
          </a:lstStyle>
          <a:p>
            <a:r>
              <a:t>www.innoq.com</a:t>
            </a:r>
          </a:p>
        </p:txBody>
      </p:sp>
      <p:pic>
        <p:nvPicPr>
          <p:cNvPr id="854" name="pasted-image.pdf" descr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481" y="1353489"/>
            <a:ext cx="3886201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Vorname Nachname…"/>
          <p:cNvSpPr txBox="1">
            <a:spLocks noGrp="1"/>
          </p:cNvSpPr>
          <p:nvPr>
            <p:ph type="body" sz="quarter" idx="22"/>
          </p:nvPr>
        </p:nvSpPr>
        <p:spPr>
          <a:xfrm>
            <a:off x="3942624" y="2975288"/>
            <a:ext cx="10660146" cy="336956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Vorname Nachname</a:t>
            </a:r>
          </a:p>
          <a:p>
            <a:pPr>
              <a:spcBef>
                <a:spcPts val="0"/>
              </a:spcBef>
            </a:pPr>
            <a:r>
              <a:t>Vorname.nachname@innoq.com</a:t>
            </a:r>
          </a:p>
          <a:p>
            <a:pPr>
              <a:spcBef>
                <a:spcPts val="0"/>
              </a:spcBef>
            </a:pPr>
            <a:r>
              <a:t>+49 1234 5678 0</a:t>
            </a:r>
          </a:p>
          <a:p>
            <a:pPr>
              <a:spcBef>
                <a:spcPts val="0"/>
              </a:spcBef>
            </a:pPr>
            <a:r>
              <a:t>@heribert_innoq</a:t>
            </a:r>
          </a:p>
        </p:txBody>
      </p:sp>
      <p:sp>
        <p:nvSpPr>
          <p:cNvPr id="856" name="pasted-image.pdf"/>
          <p:cNvSpPr>
            <a:spLocks noGrp="1"/>
          </p:cNvSpPr>
          <p:nvPr>
            <p:ph type="pic" sz="quarter" idx="23"/>
          </p:nvPr>
        </p:nvSpPr>
        <p:spPr>
          <a:xfrm>
            <a:off x="1355641" y="2917624"/>
            <a:ext cx="2134145" cy="21236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7" name="www.innoq.com"/>
          <p:cNvSpPr txBox="1"/>
          <p:nvPr/>
        </p:nvSpPr>
        <p:spPr>
          <a:xfrm>
            <a:off x="19216724" y="2350339"/>
            <a:ext cx="36068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300"/>
            </a:lvl1pPr>
          </a:lstStyle>
          <a:p>
            <a:r>
              <a:t>www.innoq.com</a:t>
            </a:r>
          </a:p>
        </p:txBody>
      </p:sp>
      <p:pic>
        <p:nvPicPr>
          <p:cNvPr id="858" name="pasted-image.pdf" descr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481" y="1360003"/>
            <a:ext cx="3886201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takt Schwe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Rechteck"/>
          <p:cNvSpPr/>
          <p:nvPr/>
        </p:nvSpPr>
        <p:spPr>
          <a:xfrm>
            <a:off x="0" y="-8807"/>
            <a:ext cx="24384000" cy="6866807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4D67"/>
                </a:solidFill>
              </a:defRPr>
            </a:pPr>
            <a:endParaRPr/>
          </a:p>
        </p:txBody>
      </p:sp>
      <p:graphicFrame>
        <p:nvGraphicFramePr>
          <p:cNvPr id="867" name="Tabelle 1"/>
          <p:cNvGraphicFramePr/>
          <p:nvPr/>
        </p:nvGraphicFramePr>
        <p:xfrm>
          <a:off x="1371600" y="11210281"/>
          <a:ext cx="21678900" cy="762199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09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Gewerbestr. 11</a:t>
                      </a:r>
                    </a:p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CH-6330 Cham</a:t>
                      </a:r>
                    </a:p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Switzerland</a:t>
                      </a:r>
                    </a:p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r>
                        <a:rPr>
                          <a:uFill>
                            <a:solidFill>
                              <a:srgbClr val="242424"/>
                            </a:solidFill>
                          </a:uFill>
                        </a:rPr>
                        <a:t>+41 41 743 0116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rPr>
                        <a:t>Hardturmstr. 253
8005 Zürich
</a:t>
                      </a:r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endParaRPr/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endParaRPr/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endParaRPr/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endParaRPr/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0000"/>
                        </a:lnSpc>
                        <a:defRPr sz="1900">
                          <a:solidFill>
                            <a:schemeClr val="accent2">
                              <a:hueOff val="-72705"/>
                              <a:satOff val="28946"/>
                              <a:lumOff val="-15763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Mark Pro Book"/>
                        </a:defRPr>
                      </a:pPr>
                      <a:endParaRPr/>
                    </a:p>
                  </a:txBody>
                  <a:tcPr marL="0" marR="0" marT="0" marB="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8" name="innoQ Schweiz GmbH"/>
          <p:cNvSpPr txBox="1"/>
          <p:nvPr/>
        </p:nvSpPr>
        <p:spPr>
          <a:xfrm>
            <a:off x="1371600" y="10541000"/>
            <a:ext cx="1066014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500">
                <a:solidFill>
                  <a:schemeClr val="accent1">
                    <a:lumOff val="-7280"/>
                  </a:schemeClr>
                </a:solidFill>
              </a:defRPr>
            </a:lvl1pPr>
          </a:lstStyle>
          <a:p>
            <a:r>
              <a:t>innoQ Schweiz GmbH</a:t>
            </a:r>
          </a:p>
        </p:txBody>
      </p:sp>
      <p:sp>
        <p:nvSpPr>
          <p:cNvPr id="869" name="www.innoq.com"/>
          <p:cNvSpPr txBox="1"/>
          <p:nvPr/>
        </p:nvSpPr>
        <p:spPr>
          <a:xfrm>
            <a:off x="19216724" y="2343826"/>
            <a:ext cx="36068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300"/>
            </a:lvl1pPr>
          </a:lstStyle>
          <a:p>
            <a:r>
              <a:t>www.innoq.com</a:t>
            </a:r>
          </a:p>
        </p:txBody>
      </p:sp>
      <p:pic>
        <p:nvPicPr>
          <p:cNvPr id="870" name="pasted-image.pdf" descr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481" y="1353489"/>
            <a:ext cx="3886201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871" name="Danke! Fragen?"/>
          <p:cNvSpPr txBox="1">
            <a:spLocks noGrp="1"/>
          </p:cNvSpPr>
          <p:nvPr>
            <p:ph type="body" sz="quarter" idx="21"/>
          </p:nvPr>
        </p:nvSpPr>
        <p:spPr>
          <a:xfrm>
            <a:off x="1360898" y="1023553"/>
            <a:ext cx="10660146" cy="1847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Danke! Fragen?</a:t>
            </a:r>
          </a:p>
        </p:txBody>
      </p:sp>
      <p:sp>
        <p:nvSpPr>
          <p:cNvPr id="872" name="Vorname Nachname…"/>
          <p:cNvSpPr txBox="1">
            <a:spLocks noGrp="1"/>
          </p:cNvSpPr>
          <p:nvPr>
            <p:ph type="body" sz="quarter" idx="22"/>
          </p:nvPr>
        </p:nvSpPr>
        <p:spPr>
          <a:xfrm>
            <a:off x="3942624" y="2975288"/>
            <a:ext cx="10660146" cy="336956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t>Vorname Nachname</a:t>
            </a:r>
          </a:p>
          <a:p>
            <a:pPr>
              <a:spcBef>
                <a:spcPts val="0"/>
              </a:spcBef>
            </a:pPr>
            <a:r>
              <a:t>Vorname.nachname@innoq.com</a:t>
            </a:r>
          </a:p>
          <a:p>
            <a:pPr>
              <a:spcBef>
                <a:spcPts val="0"/>
              </a:spcBef>
            </a:pPr>
            <a:r>
              <a:t>+49 1234 5678 0</a:t>
            </a:r>
          </a:p>
          <a:p>
            <a:pPr>
              <a:spcBef>
                <a:spcPts val="0"/>
              </a:spcBef>
            </a:pPr>
            <a:r>
              <a:t>@heribert_innoq</a:t>
            </a:r>
          </a:p>
        </p:txBody>
      </p:sp>
      <p:sp>
        <p:nvSpPr>
          <p:cNvPr id="873" name="pasted-image.pdf"/>
          <p:cNvSpPr>
            <a:spLocks noGrp="1"/>
          </p:cNvSpPr>
          <p:nvPr>
            <p:ph type="pic" sz="quarter" idx="23"/>
          </p:nvPr>
        </p:nvSpPr>
        <p:spPr>
          <a:xfrm>
            <a:off x="1355641" y="2917624"/>
            <a:ext cx="2134145" cy="21236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00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Abgerundetes Rechteck"/>
          <p:cNvSpPr/>
          <p:nvPr/>
        </p:nvSpPr>
        <p:spPr>
          <a:xfrm>
            <a:off x="1360898" y="9215088"/>
            <a:ext cx="6362748" cy="879985"/>
          </a:xfrm>
          <a:prstGeom prst="roundRect">
            <a:avLst>
              <a:gd name="adj" fmla="val 50000"/>
            </a:avLst>
          </a:prstGeom>
          <a:solidFill>
            <a:schemeClr val="accent1">
              <a:lumOff val="-728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500"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882" name="Abgerundetes Rechteck"/>
          <p:cNvSpPr/>
          <p:nvPr/>
        </p:nvSpPr>
        <p:spPr>
          <a:xfrm>
            <a:off x="1360898" y="10336573"/>
            <a:ext cx="6362748" cy="879985"/>
          </a:xfrm>
          <a:prstGeom prst="roundRect">
            <a:avLst>
              <a:gd name="adj" fmla="val 50000"/>
            </a:avLst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500"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883" name="Abgerundetes Rechteck"/>
          <p:cNvSpPr/>
          <p:nvPr/>
        </p:nvSpPr>
        <p:spPr>
          <a:xfrm>
            <a:off x="1360898" y="11455517"/>
            <a:ext cx="6362748" cy="879985"/>
          </a:xfrm>
          <a:prstGeom prst="roundRect">
            <a:avLst>
              <a:gd name="adj" fmla="val 50000"/>
            </a:avLst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tabLst>
                <a:tab pos="4000500" algn="l"/>
              </a:tabLst>
              <a:defRPr sz="4500"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884" name="Text"/>
          <p:cNvSpPr/>
          <p:nvPr/>
        </p:nvSpPr>
        <p:spPr>
          <a:xfrm>
            <a:off x="14147235" y="3596197"/>
            <a:ext cx="1905001" cy="1905001"/>
          </a:xfrm>
          <a:prstGeom prst="ellipse">
            <a:avLst/>
          </a:pr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Text</a:t>
            </a:r>
          </a:p>
        </p:txBody>
      </p:sp>
      <p:sp>
        <p:nvSpPr>
          <p:cNvPr id="885" name="Quadrat"/>
          <p:cNvSpPr>
            <a:spLocks noGrp="1"/>
          </p:cNvSpPr>
          <p:nvPr>
            <p:ph type="body" sz="quarter" idx="21"/>
          </p:nvPr>
        </p:nvSpPr>
        <p:spPr>
          <a:xfrm>
            <a:off x="1360898" y="1379153"/>
            <a:ext cx="1905001" cy="1905001"/>
          </a:xfrm>
          <a:prstGeom prst="rect">
            <a:avLst/>
          </a:prstGeom>
          <a:solidFill>
            <a:schemeClr val="accent1">
              <a:lumOff val="-7280"/>
            </a:schemeClr>
          </a:solidFill>
        </p:spPr>
        <p:txBody>
          <a:bodyPr lIns="0" tIns="0" rIns="0" bIns="0" anchor="ctr">
            <a:noAutofit/>
          </a:bodyPr>
          <a:lstStyle/>
          <a:p>
            <a:pPr>
              <a:defRPr sz="10000">
                <a:latin typeface="+mn-lt"/>
                <a:ea typeface="+mn-ea"/>
                <a:cs typeface="+mn-cs"/>
                <a:sym typeface="Mark Pro Heavy"/>
              </a:defRPr>
            </a:pPr>
            <a:endParaRPr/>
          </a:p>
        </p:txBody>
      </p:sp>
      <p:sp>
        <p:nvSpPr>
          <p:cNvPr id="886" name="Quadrat"/>
          <p:cNvSpPr>
            <a:spLocks noGrp="1"/>
          </p:cNvSpPr>
          <p:nvPr>
            <p:ph type="body" sz="quarter" idx="22"/>
          </p:nvPr>
        </p:nvSpPr>
        <p:spPr>
          <a:xfrm>
            <a:off x="3589771" y="1379153"/>
            <a:ext cx="1905001" cy="1905001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</p:spPr>
        <p:txBody>
          <a:bodyPr lIns="0" tIns="0" rIns="0" bIns="0" anchor="ctr">
            <a:noAutofit/>
          </a:bodyPr>
          <a:lstStyle/>
          <a:p>
            <a:pPr>
              <a:defRPr sz="10000">
                <a:latin typeface="+mn-lt"/>
                <a:ea typeface="+mn-ea"/>
                <a:cs typeface="+mn-cs"/>
                <a:sym typeface="Mark Pro Heavy"/>
              </a:defRPr>
            </a:pPr>
            <a:endParaRPr/>
          </a:p>
        </p:txBody>
      </p:sp>
      <p:sp>
        <p:nvSpPr>
          <p:cNvPr id="887" name="Quadrat"/>
          <p:cNvSpPr>
            <a:spLocks noGrp="1"/>
          </p:cNvSpPr>
          <p:nvPr>
            <p:ph type="body" sz="quarter" idx="23"/>
          </p:nvPr>
        </p:nvSpPr>
        <p:spPr>
          <a:xfrm>
            <a:off x="5818645" y="1379153"/>
            <a:ext cx="1905001" cy="1905001"/>
          </a:xfrm>
          <a:prstGeom prst="rect">
            <a:avLst/>
          </a:prstGeom>
          <a:solidFill>
            <a:srgbClr val="F4F4F4"/>
          </a:solidFill>
        </p:spPr>
        <p:txBody>
          <a:bodyPr lIns="0" tIns="0" rIns="0" bIns="0" anchor="ctr">
            <a:noAutofit/>
          </a:bodyPr>
          <a:lstStyle/>
          <a:p>
            <a:pPr>
              <a:defRPr sz="10000">
                <a:latin typeface="+mn-lt"/>
                <a:ea typeface="+mn-ea"/>
                <a:cs typeface="+mn-cs"/>
                <a:sym typeface="Mark Pro Heavy"/>
              </a:defRPr>
            </a:pPr>
            <a:endParaRPr/>
          </a:p>
        </p:txBody>
      </p:sp>
      <p:sp>
        <p:nvSpPr>
          <p:cNvPr id="888" name="Linien"/>
          <p:cNvSpPr/>
          <p:nvPr/>
        </p:nvSpPr>
        <p:spPr>
          <a:xfrm>
            <a:off x="18018078" y="11106141"/>
            <a:ext cx="5006011" cy="1"/>
          </a:xfrm>
          <a:prstGeom prst="line">
            <a:avLst/>
          </a:prstGeom>
          <a:ln w="63500">
            <a:solidFill>
              <a:schemeClr val="accent1">
                <a:lumOff val="-7280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89" name="Linien"/>
          <p:cNvSpPr/>
          <p:nvPr/>
        </p:nvSpPr>
        <p:spPr>
          <a:xfrm>
            <a:off x="18018078" y="11720821"/>
            <a:ext cx="5006011" cy="1"/>
          </a:xfrm>
          <a:prstGeom prst="line">
            <a:avLst/>
          </a:prstGeom>
          <a:ln w="63500">
            <a:solidFill>
              <a:schemeClr val="accent2">
                <a:hueOff val="-72705"/>
                <a:satOff val="28946"/>
                <a:lumOff val="-15763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0" name="Linien"/>
          <p:cNvSpPr/>
          <p:nvPr/>
        </p:nvSpPr>
        <p:spPr>
          <a:xfrm>
            <a:off x="18018078" y="12335501"/>
            <a:ext cx="5006011" cy="1"/>
          </a:xfrm>
          <a:prstGeom prst="line">
            <a:avLst/>
          </a:prstGeom>
          <a:ln w="63500">
            <a:solidFill>
              <a:srgbClr val="F4F4F4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1" name="Kreis"/>
          <p:cNvSpPr/>
          <p:nvPr/>
        </p:nvSpPr>
        <p:spPr>
          <a:xfrm>
            <a:off x="19841370" y="1379153"/>
            <a:ext cx="3182719" cy="3182719"/>
          </a:xfrm>
          <a:prstGeom prst="ellipse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45719" rIns="45719" anchor="ctr"/>
          <a:lstStyle/>
          <a:p>
            <a:pPr marR="127000" algn="r" defTabSz="457200">
              <a:spcBef>
                <a:spcPts val="0"/>
              </a:spcBef>
              <a:defRPr sz="1800" b="1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892" name="Kreis"/>
          <p:cNvSpPr/>
          <p:nvPr/>
        </p:nvSpPr>
        <p:spPr>
          <a:xfrm>
            <a:off x="18018078" y="1379153"/>
            <a:ext cx="3182719" cy="3182719"/>
          </a:xfrm>
          <a:prstGeom prst="ellipse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indent="127000" defTabSz="457200">
              <a:spcBef>
                <a:spcPts val="0"/>
              </a:spcBef>
              <a:defRPr sz="1800" b="1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893" name="Form"/>
          <p:cNvSpPr/>
          <p:nvPr/>
        </p:nvSpPr>
        <p:spPr>
          <a:xfrm>
            <a:off x="19841370" y="1667471"/>
            <a:ext cx="1379254" cy="260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10679" y="21600"/>
                </a:moveTo>
                <a:cubicBezTo>
                  <a:pt x="14056" y="20345"/>
                  <a:pt x="16808" y="18673"/>
                  <a:pt x="18699" y="16729"/>
                </a:cubicBezTo>
                <a:cubicBezTo>
                  <a:pt x="20473" y="14904"/>
                  <a:pt x="21439" y="12889"/>
                  <a:pt x="21524" y="10837"/>
                </a:cubicBezTo>
                <a:cubicBezTo>
                  <a:pt x="21457" y="8698"/>
                  <a:pt x="20430" y="6598"/>
                  <a:pt x="18528" y="4711"/>
                </a:cubicBezTo>
                <a:cubicBezTo>
                  <a:pt x="16633" y="2830"/>
                  <a:pt x="13923" y="1216"/>
                  <a:pt x="10621" y="0"/>
                </a:cubicBezTo>
                <a:cubicBezTo>
                  <a:pt x="7276" y="1236"/>
                  <a:pt x="4558" y="2891"/>
                  <a:pt x="2706" y="4818"/>
                </a:cubicBezTo>
                <a:cubicBezTo>
                  <a:pt x="852" y="6747"/>
                  <a:pt x="-76" y="8889"/>
                  <a:pt x="5" y="11055"/>
                </a:cubicBezTo>
                <a:cubicBezTo>
                  <a:pt x="102" y="13218"/>
                  <a:pt x="1197" y="15336"/>
                  <a:pt x="3193" y="17223"/>
                </a:cubicBezTo>
                <a:cubicBezTo>
                  <a:pt x="5034" y="18963"/>
                  <a:pt x="7594" y="20459"/>
                  <a:pt x="10679" y="21600"/>
                </a:cubicBezTo>
                <a:close/>
              </a:path>
            </a:pathLst>
          </a:cu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spcBef>
                <a:spcPts val="0"/>
              </a:spcBef>
              <a:defRPr sz="1200">
                <a:solidFill>
                  <a:schemeClr val="accent4">
                    <a:hueOff val="-45308"/>
                    <a:lumOff val="-1901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4" name="Quadrat"/>
          <p:cNvSpPr/>
          <p:nvPr/>
        </p:nvSpPr>
        <p:spPr>
          <a:xfrm>
            <a:off x="1392648" y="5876741"/>
            <a:ext cx="1841501" cy="1841501"/>
          </a:xfrm>
          <a:prstGeom prst="rect">
            <a:avLst/>
          </a:prstGeom>
          <a:ln w="63500">
            <a:solidFill>
              <a:schemeClr val="accent1">
                <a:lumOff val="-7280"/>
              </a:schemeClr>
            </a:solidFill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5" name="Quadrat"/>
          <p:cNvSpPr/>
          <p:nvPr/>
        </p:nvSpPr>
        <p:spPr>
          <a:xfrm>
            <a:off x="3586022" y="5876741"/>
            <a:ext cx="1841501" cy="1841501"/>
          </a:xfrm>
          <a:prstGeom prst="rect">
            <a:avLst/>
          </a:prstGeom>
          <a:ln w="63500">
            <a:solidFill>
              <a:schemeClr val="accent2">
                <a:hueOff val="-72705"/>
                <a:satOff val="28946"/>
                <a:lumOff val="-15763"/>
              </a:schemeClr>
            </a:solidFill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6" name="Quadrat"/>
          <p:cNvSpPr/>
          <p:nvPr/>
        </p:nvSpPr>
        <p:spPr>
          <a:xfrm>
            <a:off x="5850395" y="5876741"/>
            <a:ext cx="1841501" cy="1841501"/>
          </a:xfrm>
          <a:prstGeom prst="rect">
            <a:avLst/>
          </a:prstGeom>
          <a:ln w="63500">
            <a:solidFill>
              <a:srgbClr val="D8D8D8"/>
            </a:solidFill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7" name="Text"/>
          <p:cNvSpPr/>
          <p:nvPr/>
        </p:nvSpPr>
        <p:spPr>
          <a:xfrm>
            <a:off x="1360898" y="3609371"/>
            <a:ext cx="1905001" cy="1905001"/>
          </a:xfrm>
          <a:prstGeom prst="rect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Text</a:t>
            </a:r>
          </a:p>
        </p:txBody>
      </p:sp>
      <p:sp>
        <p:nvSpPr>
          <p:cNvPr id="898" name="Text"/>
          <p:cNvSpPr/>
          <p:nvPr/>
        </p:nvSpPr>
        <p:spPr>
          <a:xfrm>
            <a:off x="3554272" y="3580506"/>
            <a:ext cx="1905001" cy="1905001"/>
          </a:xfrm>
          <a:prstGeom prst="rect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solidFill>
                  <a:schemeClr val="accent1">
                    <a:lumOff val="-7280"/>
                  </a:schemeClr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Text</a:t>
            </a:r>
          </a:p>
        </p:txBody>
      </p:sp>
      <p:sp>
        <p:nvSpPr>
          <p:cNvPr id="899" name="Text"/>
          <p:cNvSpPr/>
          <p:nvPr/>
        </p:nvSpPr>
        <p:spPr>
          <a:xfrm>
            <a:off x="5818645" y="3580506"/>
            <a:ext cx="1905001" cy="1905001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Text</a:t>
            </a:r>
          </a:p>
        </p:txBody>
      </p:sp>
      <p:sp>
        <p:nvSpPr>
          <p:cNvPr id="900" name="Kreis"/>
          <p:cNvSpPr>
            <a:spLocks noGrp="1"/>
          </p:cNvSpPr>
          <p:nvPr>
            <p:ph type="body" sz="quarter" idx="24"/>
          </p:nvPr>
        </p:nvSpPr>
        <p:spPr>
          <a:xfrm>
            <a:off x="9689488" y="1379153"/>
            <a:ext cx="1905001" cy="1905001"/>
          </a:xfrm>
          <a:prstGeom prst="ellipse">
            <a:avLst/>
          </a:prstGeom>
          <a:solidFill>
            <a:schemeClr val="accent1">
              <a:lumOff val="-728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/>
            <a:endParaRPr/>
          </a:p>
        </p:txBody>
      </p:sp>
      <p:sp>
        <p:nvSpPr>
          <p:cNvPr id="901" name="Kreis"/>
          <p:cNvSpPr/>
          <p:nvPr/>
        </p:nvSpPr>
        <p:spPr>
          <a:xfrm>
            <a:off x="11918362" y="1379153"/>
            <a:ext cx="1905001" cy="1905001"/>
          </a:xfrm>
          <a:prstGeom prst="ellipse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4500">
                <a:solidFill>
                  <a:schemeClr val="accent1">
                    <a:lumOff val="-7280"/>
                  </a:schemeClr>
                </a:solidFill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902" name="Kreis"/>
          <p:cNvSpPr/>
          <p:nvPr/>
        </p:nvSpPr>
        <p:spPr>
          <a:xfrm>
            <a:off x="14147235" y="1379153"/>
            <a:ext cx="1905001" cy="1905001"/>
          </a:xfrm>
          <a:prstGeom prst="ellipse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8000">
                <a:latin typeface="+mj-lt"/>
                <a:ea typeface="+mj-ea"/>
                <a:cs typeface="+mj-cs"/>
                <a:sym typeface="Mark Pro Book"/>
              </a:defRPr>
            </a:pPr>
            <a:endParaRPr/>
          </a:p>
        </p:txBody>
      </p:sp>
      <p:sp>
        <p:nvSpPr>
          <p:cNvPr id="903" name="Kreis"/>
          <p:cNvSpPr/>
          <p:nvPr/>
        </p:nvSpPr>
        <p:spPr>
          <a:xfrm>
            <a:off x="9689488" y="5844991"/>
            <a:ext cx="1905001" cy="1905001"/>
          </a:xfrm>
          <a:prstGeom prst="ellipse">
            <a:avLst/>
          </a:prstGeom>
          <a:ln w="63500">
            <a:solidFill>
              <a:schemeClr val="accent1">
                <a:lumOff val="-7280"/>
              </a:schemeClr>
            </a:solidFill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4" name="Kreis"/>
          <p:cNvSpPr/>
          <p:nvPr/>
        </p:nvSpPr>
        <p:spPr>
          <a:xfrm>
            <a:off x="11918362" y="5844991"/>
            <a:ext cx="1905001" cy="1905001"/>
          </a:xfrm>
          <a:prstGeom prst="ellipse">
            <a:avLst/>
          </a:prstGeom>
          <a:ln w="63500">
            <a:solidFill>
              <a:schemeClr val="accent2">
                <a:hueOff val="-72705"/>
                <a:satOff val="28946"/>
                <a:lumOff val="-15763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chemeClr val="accent1">
                    <a:lumOff val="-7280"/>
                  </a:schemeClr>
                </a:solidFill>
              </a:defRPr>
            </a:pPr>
            <a:endParaRPr/>
          </a:p>
        </p:txBody>
      </p:sp>
      <p:sp>
        <p:nvSpPr>
          <p:cNvPr id="905" name="Kreis"/>
          <p:cNvSpPr/>
          <p:nvPr/>
        </p:nvSpPr>
        <p:spPr>
          <a:xfrm>
            <a:off x="14147235" y="5844991"/>
            <a:ext cx="1905001" cy="1905001"/>
          </a:xfrm>
          <a:prstGeom prst="ellipse">
            <a:avLst/>
          </a:prstGeom>
          <a:ln w="63500">
            <a:solidFill>
              <a:srgbClr val="D8D8D8"/>
            </a:solidFill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6" name="Text"/>
          <p:cNvSpPr/>
          <p:nvPr/>
        </p:nvSpPr>
        <p:spPr>
          <a:xfrm>
            <a:off x="9689488" y="3609371"/>
            <a:ext cx="1905001" cy="1905001"/>
          </a:xfrm>
          <a:prstGeom prst="ellipse">
            <a:avLst/>
          </a:prstGeom>
          <a:solidFill>
            <a:schemeClr val="accent1">
              <a:lumOff val="-728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Text</a:t>
            </a:r>
          </a:p>
        </p:txBody>
      </p:sp>
      <p:sp>
        <p:nvSpPr>
          <p:cNvPr id="907" name="Text"/>
          <p:cNvSpPr/>
          <p:nvPr/>
        </p:nvSpPr>
        <p:spPr>
          <a:xfrm>
            <a:off x="11918362" y="3609371"/>
            <a:ext cx="1905001" cy="1905001"/>
          </a:xfrm>
          <a:prstGeom prst="ellipse">
            <a:avLst/>
          </a:prstGeom>
          <a:solidFill>
            <a:schemeClr val="accent2">
              <a:hueOff val="-72705"/>
              <a:satOff val="28946"/>
              <a:lumOff val="-1576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solidFill>
                  <a:schemeClr val="accent1">
                    <a:lumOff val="-7280"/>
                  </a:schemeClr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Text</a:t>
            </a:r>
          </a:p>
        </p:txBody>
      </p:sp>
      <p:sp>
        <p:nvSpPr>
          <p:cNvPr id="90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381" y="14362696"/>
            <a:ext cx="453238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381" y="14362696"/>
            <a:ext cx="453238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65533" y="12785720"/>
            <a:ext cx="452934" cy="4826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23" name="edition_01_02.jpg"/>
          <p:cNvSpPr>
            <a:spLocks noGrp="1"/>
          </p:cNvSpPr>
          <p:nvPr>
            <p:ph type="pic" idx="21"/>
          </p:nvPr>
        </p:nvSpPr>
        <p:spPr>
          <a:xfrm>
            <a:off x="-528250" y="1379153"/>
            <a:ext cx="14610385" cy="10957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4" name="Headline…"/>
          <p:cNvSpPr txBox="1">
            <a:spLocks noGrp="1"/>
          </p:cNvSpPr>
          <p:nvPr>
            <p:ph type="body" sz="half" idx="22"/>
          </p:nvPr>
        </p:nvSpPr>
        <p:spPr>
          <a:xfrm>
            <a:off x="12889489" y="1028700"/>
            <a:ext cx="10134601" cy="113081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 sz="10000">
                <a:solidFill>
                  <a:srgbClr val="24244C"/>
                </a:solidFill>
                <a:latin typeface="+mn-lt"/>
                <a:ea typeface="+mn-ea"/>
                <a:cs typeface="+mn-cs"/>
                <a:sym typeface="Mark Pro Heavy"/>
              </a:defRPr>
            </a:pPr>
            <a:r>
              <a:t>Headline</a:t>
            </a:r>
          </a:p>
          <a:p>
            <a:pPr>
              <a:defRPr b="1">
                <a:solidFill>
                  <a:srgbClr val="24244C"/>
                </a:solidFill>
              </a:defRPr>
            </a:pPr>
            <a:r>
              <a:t>Cum sociis natoque penatibus et magnis dis parturient montes.</a:t>
            </a:r>
          </a:p>
          <a:p>
            <a:pPr marL="635000" indent="-635000">
              <a:spcBef>
                <a:spcPts val="2000"/>
              </a:spcBef>
              <a:buClr>
                <a:srgbClr val="FF4D67"/>
              </a:buClr>
              <a:buSzPct val="200000"/>
              <a:buChar char="•"/>
              <a:defRPr>
                <a:solidFill>
                  <a:srgbClr val="24244C"/>
                </a:solidFill>
              </a:defRPr>
            </a:pPr>
            <a:r>
              <a:t>Cum sociis natoque penatibus et magnis dis parturient.</a:t>
            </a:r>
          </a:p>
          <a:p>
            <a:pPr marL="635000" indent="-635000">
              <a:spcBef>
                <a:spcPts val="2000"/>
              </a:spcBef>
              <a:buClr>
                <a:srgbClr val="FF4D67"/>
              </a:buClr>
              <a:buSzPct val="200000"/>
              <a:buChar char="•"/>
              <a:defRPr>
                <a:solidFill>
                  <a:srgbClr val="24244C"/>
                </a:solidFill>
              </a:defRPr>
            </a:pPr>
            <a:r>
              <a:t>Cum sociis natoque penatibus et magnis dis parturient.</a:t>
            </a:r>
          </a:p>
          <a:p>
            <a:pPr marL="635000" indent="-635000">
              <a:spcBef>
                <a:spcPts val="2000"/>
              </a:spcBef>
              <a:buClr>
                <a:srgbClr val="FF4D67"/>
              </a:buClr>
              <a:buSzPct val="200000"/>
              <a:buChar char="•"/>
              <a:defRPr>
                <a:solidFill>
                  <a:srgbClr val="24244C"/>
                </a:solidFill>
              </a:defRPr>
            </a:pPr>
            <a:r>
              <a:t>Cum sociis natoque penatibus et magnis dis parturient.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eite + Untertitel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asted-image.pdf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Rechteck"/>
          <p:cNvSpPr>
            <a:spLocks noGrp="1"/>
          </p:cNvSpPr>
          <p:nvPr>
            <p:ph type="body" idx="22"/>
          </p:nvPr>
        </p:nvSpPr>
        <p:spPr>
          <a:xfrm>
            <a:off x="12192000" y="685800"/>
            <a:ext cx="11506200" cy="12344400"/>
          </a:xfrm>
          <a:prstGeom prst="rect">
            <a:avLst/>
          </a:prstGeom>
          <a:solidFill>
            <a:schemeClr val="accent6">
              <a:lumOff val="10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" name="Titeltext"/>
          <p:cNvSpPr txBox="1">
            <a:spLocks noGrp="1"/>
          </p:cNvSpPr>
          <p:nvPr>
            <p:ph type="body" sz="quarter" idx="23"/>
          </p:nvPr>
        </p:nvSpPr>
        <p:spPr>
          <a:xfrm>
            <a:off x="12877800" y="2457001"/>
            <a:ext cx="10134600" cy="223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Titeltext</a:t>
            </a:r>
          </a:p>
        </p:txBody>
      </p:sp>
      <p:sp>
        <p:nvSpPr>
          <p:cNvPr id="111" name="KONFERENZ / ORT / DATUM"/>
          <p:cNvSpPr txBox="1">
            <a:spLocks noGrp="1"/>
          </p:cNvSpPr>
          <p:nvPr>
            <p:ph type="body" sz="quarter" idx="24"/>
          </p:nvPr>
        </p:nvSpPr>
        <p:spPr>
          <a:xfrm>
            <a:off x="12877800" y="1371600"/>
            <a:ext cx="10134600" cy="9577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2000" spc="400"/>
            </a:lvl1pPr>
          </a:lstStyle>
          <a:p>
            <a:r>
              <a:t>KONFERENZ / ORT / DATUM</a:t>
            </a:r>
          </a:p>
        </p:txBody>
      </p:sp>
      <p:sp>
        <p:nvSpPr>
          <p:cNvPr id="112" name="Untertitel (optional)"/>
          <p:cNvSpPr txBox="1">
            <a:spLocks noGrp="1"/>
          </p:cNvSpPr>
          <p:nvPr>
            <p:ph type="body" sz="quarter" idx="25"/>
          </p:nvPr>
        </p:nvSpPr>
        <p:spPr>
          <a:xfrm>
            <a:off x="12877800" y="4665466"/>
            <a:ext cx="10134600" cy="2446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000">
                <a:latin typeface="+mn-lt"/>
                <a:ea typeface="+mn-ea"/>
                <a:cs typeface="+mn-cs"/>
                <a:sym typeface="Mark Pro Heavy"/>
              </a:defRPr>
            </a:lvl1pPr>
          </a:lstStyle>
          <a:p>
            <a:r>
              <a:t>Untertitel (optional)</a:t>
            </a:r>
          </a:p>
        </p:txBody>
      </p:sp>
      <p:sp>
        <p:nvSpPr>
          <p:cNvPr id="1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Off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 descr="pasted-image.pdf"/>
          <p:cNvPicPr>
            <a:picLocks noChangeAspect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850" y="11546751"/>
            <a:ext cx="3331658" cy="8292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1pPr>
      <a:lvl2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2pPr>
      <a:lvl3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3pPr>
      <a:lvl4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4pPr>
      <a:lvl5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5pPr>
      <a:lvl6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6pPr>
      <a:lvl7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7pPr>
      <a:lvl8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8pPr>
      <a:lvl9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n-lt"/>
          <a:ea typeface="+mn-ea"/>
          <a:cs typeface="+mn-cs"/>
          <a:sym typeface="Mark Pro Heavy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1pPr>
      <a:lvl2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2pPr>
      <a:lvl3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3pPr>
      <a:lvl4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4pPr>
      <a:lvl5pPr marL="0" marR="0" indent="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5pPr>
      <a:lvl6pPr marL="0" marR="0" indent="35560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6pPr>
      <a:lvl7pPr marL="0" marR="0" indent="71120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7pPr>
      <a:lvl8pPr marL="0" marR="0" indent="106680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8pPr>
      <a:lvl9pPr marL="0" marR="0" indent="1422400" algn="l" defTabSz="825500" rtl="0" latinLnBrk="0">
        <a:lnSpc>
          <a:spcPct val="10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solidFill>
            <a:schemeClr val="accent2">
              <a:hueOff val="-72705"/>
              <a:satOff val="28946"/>
              <a:lumOff val="-15763"/>
            </a:schemeClr>
          </a:solidFill>
          <a:uFillTx/>
          <a:latin typeface="+mj-lt"/>
          <a:ea typeface="+mj-ea"/>
          <a:cs typeface="+mj-cs"/>
          <a:sym typeface="Mark Pro Book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mailto:info@innoq.com" TargetMode="External"/><Relationship Id="rId1" Type="http://schemas.openxmlformats.org/officeDocument/2006/relationships/slideLayout" Target="../slideLayouts/slideLayout81.xml"/><Relationship Id="rId5" Type="http://schemas.openxmlformats.org/officeDocument/2006/relationships/hyperlink" Target="https://innoq.com/scs" TargetMode="Externa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INNOQ_Logo-primary.svg" descr="INNOQ_Logo-primary.sv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89" y="10178232"/>
            <a:ext cx="2101557" cy="500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4" name="system-of-systems.pdf" descr="system-of-systems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1297" y="4244755"/>
            <a:ext cx="7200729" cy="8812156"/>
          </a:xfrm>
          <a:prstGeom prst="rect">
            <a:avLst/>
          </a:prstGeom>
          <a:ln w="12700">
            <a:miter lim="400000"/>
          </a:ln>
        </p:spPr>
      </p:pic>
      <p:sp>
        <p:nvSpPr>
          <p:cNvPr id="935" name="Self-contained Systems (SCS)"/>
          <p:cNvSpPr txBox="1"/>
          <p:nvPr/>
        </p:nvSpPr>
        <p:spPr>
          <a:xfrm>
            <a:off x="1380951" y="1123651"/>
            <a:ext cx="20298856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14200" spc="-142">
                <a:solidFill>
                  <a:srgbClr val="242424"/>
                </a:solidFill>
              </a:defRPr>
            </a:pPr>
            <a:r>
              <a:t>Self-contained Systems</a:t>
            </a:r>
            <a:br/>
            <a:r>
              <a:t>(SCS)</a:t>
            </a:r>
          </a:p>
        </p:txBody>
      </p:sp>
      <p:sp>
        <p:nvSpPr>
          <p:cNvPr id="936" name="An architectural approach that separates a larger system’s functionality into many independent, collaborating systems."/>
          <p:cNvSpPr txBox="1"/>
          <p:nvPr/>
        </p:nvSpPr>
        <p:spPr>
          <a:xfrm>
            <a:off x="1472487" y="6374878"/>
            <a:ext cx="12917445" cy="273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8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An architectural approach that separates a larger system’s functionality into many independent, collaborating systems.</a:t>
            </a:r>
          </a:p>
        </p:txBody>
      </p:sp>
      <p:sp>
        <p:nvSpPr>
          <p:cNvPr id="937" name="Created by"/>
          <p:cNvSpPr txBox="1"/>
          <p:nvPr/>
        </p:nvSpPr>
        <p:spPr>
          <a:xfrm>
            <a:off x="1472487" y="10204497"/>
            <a:ext cx="24643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Created by</a:t>
            </a:r>
          </a:p>
        </p:txBody>
      </p:sp>
      <p:sp>
        <p:nvSpPr>
          <p:cNvPr id="938" name=". Driven by the Community."/>
          <p:cNvSpPr txBox="1"/>
          <p:nvPr/>
        </p:nvSpPr>
        <p:spPr>
          <a:xfrm>
            <a:off x="6012381" y="10204497"/>
            <a:ext cx="58198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. Driven by the Community.</a:t>
            </a:r>
          </a:p>
        </p:txBody>
      </p:sp>
      <p:sp>
        <p:nvSpPr>
          <p:cNvPr id="939" name="The content in this info deck is licensed under the Creative Commons attribution-sharealike 4.0 international license."/>
          <p:cNvSpPr txBox="1"/>
          <p:nvPr/>
        </p:nvSpPr>
        <p:spPr>
          <a:xfrm>
            <a:off x="1489995" y="12450972"/>
            <a:ext cx="1457836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pPr>
            <a:r>
              <a:t>The content in this info deck is licensed under the Creative Commons </a:t>
            </a:r>
            <a:r>
              <a:rPr u="sng">
                <a:hlinkClick r:id="rId4"/>
              </a:rPr>
              <a:t>attribution-sharealike 4.0 international license.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…then that application can be referred to as a self-contained system (SCS)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…then that application can be referred to as a </a:t>
            </a:r>
            <a:r>
              <a:rPr b="1"/>
              <a:t>self-contained system</a:t>
            </a:r>
            <a:r>
              <a:t> (SCS).</a:t>
            </a:r>
          </a:p>
        </p:txBody>
      </p:sp>
      <p:pic>
        <p:nvPicPr>
          <p:cNvPr id="966" name="scs.pdf" descr="sc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0" y="2168820"/>
            <a:ext cx="3446463" cy="9378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On its outside, an SCS is a decentralized unit that is communicating with other systems via RESTful HTTP or lightweight messaging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On its outside, an SCS is a decentralized unit that is communicating with other systems via </a:t>
            </a:r>
            <a:r>
              <a:rPr b="1"/>
              <a:t>RESTful HTTP</a:t>
            </a:r>
            <a:r>
              <a:t> or </a:t>
            </a:r>
            <a:r>
              <a:rPr b="1"/>
              <a:t>lightweight messaging</a:t>
            </a:r>
            <a:r>
              <a:t>.</a:t>
            </a:r>
          </a:p>
        </p:txBody>
      </p:sp>
      <p:sp>
        <p:nvSpPr>
          <p:cNvPr id="969" name="Linien"/>
          <p:cNvSpPr/>
          <p:nvPr/>
        </p:nvSpPr>
        <p:spPr>
          <a:xfrm flipV="1">
            <a:off x="6345502" y="996440"/>
            <a:ext cx="1" cy="3497558"/>
          </a:xfrm>
          <a:prstGeom prst="line">
            <a:avLst/>
          </a:prstGeom>
          <a:ln w="127000">
            <a:solidFill>
              <a:srgbClr val="979798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70" name="Linien"/>
          <p:cNvSpPr/>
          <p:nvPr/>
        </p:nvSpPr>
        <p:spPr>
          <a:xfrm flipV="1">
            <a:off x="5429037" y="1625276"/>
            <a:ext cx="1" cy="3497557"/>
          </a:xfrm>
          <a:prstGeom prst="line">
            <a:avLst/>
          </a:prstGeom>
          <a:ln w="127000">
            <a:solidFill>
              <a:srgbClr val="979798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71" name="scs-interface.pdf" descr="scs-interfac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135" y="3249989"/>
            <a:ext cx="5287193" cy="14387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herefore self-contained systems can be individually developed for different platforms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Therefore self-contained systems can be individually developed for </a:t>
            </a:r>
            <a:r>
              <a:rPr b="1"/>
              <a:t>different platforms</a:t>
            </a:r>
            <a:r>
              <a:t>.</a:t>
            </a:r>
          </a:p>
        </p:txBody>
      </p:sp>
      <p:pic>
        <p:nvPicPr>
          <p:cNvPr id="974" name="scs-sovereignty.pdf" descr="scs-sovereignt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632" y="3339188"/>
            <a:ext cx="7143751" cy="7037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An SCS contains its own  user interface, specific  business logic, and  separate data storage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4C"/>
                </a:solidFill>
              </a:defRPr>
            </a:pPr>
            <a:r>
              <a:rPr>
                <a:solidFill>
                  <a:srgbClr val="242424"/>
                </a:solidFill>
              </a:rPr>
              <a:t>An SCS contains its own </a:t>
            </a:r>
            <a:br>
              <a:rPr>
                <a:solidFill>
                  <a:srgbClr val="242424"/>
                </a:solidFill>
              </a:rPr>
            </a:br>
            <a:r>
              <a:rPr b="1"/>
              <a:t>user interface</a:t>
            </a:r>
            <a:r>
              <a:rPr b="1">
                <a:solidFill>
                  <a:srgbClr val="242424"/>
                </a:solidFill>
              </a:rPr>
              <a:t>,</a:t>
            </a:r>
            <a:r>
              <a:rPr>
                <a:solidFill>
                  <a:srgbClr val="242424"/>
                </a:solidFill>
              </a:rPr>
              <a:t> specific</a:t>
            </a:r>
            <a:r>
              <a:t> </a:t>
            </a:r>
            <a:br/>
            <a:r>
              <a:rPr b="1">
                <a:solidFill>
                  <a:schemeClr val="accent3">
                    <a:hueOff val="-99999"/>
                    <a:satOff val="-8697"/>
                    <a:lumOff val="-6862"/>
                  </a:schemeClr>
                </a:solidFill>
              </a:rPr>
              <a:t>business logic,</a:t>
            </a:r>
            <a:r>
              <a:t> </a:t>
            </a:r>
            <a:r>
              <a:rPr>
                <a:solidFill>
                  <a:srgbClr val="242424"/>
                </a:solidFill>
              </a:rPr>
              <a:t>and </a:t>
            </a:r>
            <a:br>
              <a:rPr>
                <a:solidFill>
                  <a:srgbClr val="242424"/>
                </a:solidFill>
              </a:rPr>
            </a:br>
            <a:r>
              <a:rPr>
                <a:solidFill>
                  <a:srgbClr val="242424"/>
                </a:solidFill>
              </a:rPr>
              <a:t>separate</a:t>
            </a:r>
            <a:r>
              <a:t> </a:t>
            </a:r>
            <a:r>
              <a:rPr b="1">
                <a:solidFill>
                  <a:srgbClr val="FF4D67"/>
                </a:solidFill>
              </a:rPr>
              <a:t>data storage</a:t>
            </a:r>
          </a:p>
        </p:txBody>
      </p:sp>
      <p:pic>
        <p:nvPicPr>
          <p:cNvPr id="977" name="scs-open.pdf" descr="scs-open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068" y="1656900"/>
            <a:ext cx="4790897" cy="1040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In addition to a web interface, a self-contained system can also provide an optional API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In addition to a web interface, a self-contained system can also provide an </a:t>
            </a:r>
            <a:r>
              <a:rPr b="1"/>
              <a:t>optional API</a:t>
            </a:r>
            <a:r>
              <a:t>.</a:t>
            </a:r>
          </a:p>
        </p:txBody>
      </p:sp>
      <p:pic>
        <p:nvPicPr>
          <p:cNvPr id="983" name="scs-ui-api.pdf" descr="scs-ui-api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341" y="1674199"/>
            <a:ext cx="3810001" cy="1036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The business logic part solely addresses problems that occur within its core domain. This logic is shared with other systems only through a well-defined interface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The business logic part </a:t>
            </a:r>
            <a:r>
              <a:rPr b="1"/>
              <a:t>solely</a:t>
            </a:r>
            <a:r>
              <a:t> addresses problems that occur within its core domain. This logic is shared with other systems only through a </a:t>
            </a:r>
            <a:r>
              <a:rPr b="1"/>
              <a:t>well-defined interface</a:t>
            </a:r>
            <a:r>
              <a:t>.</a:t>
            </a:r>
          </a:p>
        </p:txBody>
      </p:sp>
      <p:pic>
        <p:nvPicPr>
          <p:cNvPr id="986" name="scs-logic.pdf" descr="scs-logic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1674199"/>
            <a:ext cx="3810000" cy="1036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The business logic may comprise microservices designed to solve domain-specific problems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The business logic may comprise </a:t>
            </a:r>
            <a:r>
              <a:rPr b="1"/>
              <a:t>microservices</a:t>
            </a:r>
            <a:r>
              <a:t> designed to solve domain-specific problems.</a:t>
            </a:r>
          </a:p>
        </p:txBody>
      </p:sp>
      <p:pic>
        <p:nvPicPr>
          <p:cNvPr id="989" name="scs-logic-with-microservices.pdf" descr="scs-logic-with-microservice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290" y="1674199"/>
            <a:ext cx="3810001" cy="1036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Every SCS brings its own data storage and with it redundant data depending on the context and domain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Every SCS brings its </a:t>
            </a:r>
            <a:r>
              <a:rPr b="1"/>
              <a:t>own data storage</a:t>
            </a:r>
            <a:r>
              <a:t> and with it redundant data depending on the context and domain.</a:t>
            </a:r>
          </a:p>
        </p:txBody>
      </p:sp>
      <p:pic>
        <p:nvPicPr>
          <p:cNvPr id="992" name="scs-db.pdf" descr="scs-db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714" y="1674199"/>
            <a:ext cx="3810001" cy="1036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These redundancies are tolerable as long as the sovereignty of data by its owning system is not undermined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4C"/>
                </a:solidFill>
              </a:defRPr>
            </a:pPr>
            <a:r>
              <a:t>These redundancies are tolerable as long as the </a:t>
            </a:r>
            <a:r>
              <a:rPr b="1"/>
              <a:t>sovereignty of data</a:t>
            </a:r>
            <a:r>
              <a:t> by its owning system is not undermined.</a:t>
            </a:r>
          </a:p>
        </p:txBody>
      </p:sp>
      <p:pic>
        <p:nvPicPr>
          <p:cNvPr id="995" name="scs-db-data.pdf" descr="scs-db-data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908" y="2725662"/>
            <a:ext cx="8228209" cy="8264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his enables polyglot persistence, implying that a database can be selected to solve a domain specific problem, rather than to fulfill a technical urge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This enables </a:t>
            </a:r>
            <a:r>
              <a:rPr b="1"/>
              <a:t>polyglot persistence</a:t>
            </a:r>
            <a:r>
              <a:t>, implying that a database can be selected to solve a domain specific problem, rather than to fulfill a technical urge.</a:t>
            </a:r>
          </a:p>
        </p:txBody>
      </p:sp>
      <p:sp>
        <p:nvSpPr>
          <p:cNvPr id="998" name="Neo4J"/>
          <p:cNvSpPr txBox="1"/>
          <p:nvPr/>
        </p:nvSpPr>
        <p:spPr>
          <a:xfrm>
            <a:off x="2738622" y="11357365"/>
            <a:ext cx="129787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4D67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Neo4J</a:t>
            </a:r>
          </a:p>
        </p:txBody>
      </p:sp>
      <p:sp>
        <p:nvSpPr>
          <p:cNvPr id="999" name="Oracle"/>
          <p:cNvSpPr txBox="1"/>
          <p:nvPr/>
        </p:nvSpPr>
        <p:spPr>
          <a:xfrm>
            <a:off x="8515318" y="11357365"/>
            <a:ext cx="133178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4D67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Oracle</a:t>
            </a:r>
          </a:p>
        </p:txBody>
      </p:sp>
      <p:sp>
        <p:nvSpPr>
          <p:cNvPr id="1000" name="CouchDB"/>
          <p:cNvSpPr txBox="1"/>
          <p:nvPr/>
        </p:nvSpPr>
        <p:spPr>
          <a:xfrm>
            <a:off x="5422265" y="9739259"/>
            <a:ext cx="185547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4D67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CouchDB</a:t>
            </a:r>
          </a:p>
        </p:txBody>
      </p:sp>
      <p:pic>
        <p:nvPicPr>
          <p:cNvPr id="1001" name="scs-db-redundancy.pdf" descr="scs-db-redundanc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2724963"/>
            <a:ext cx="8229600" cy="8266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A monolith contains numerous things inside  of a single system…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A monolith contains </a:t>
            </a:r>
            <a:r>
              <a:rPr b="1"/>
              <a:t>numerous</a:t>
            </a:r>
            <a:r>
              <a:t> things inside </a:t>
            </a:r>
            <a:br/>
            <a:r>
              <a:t>of a single system…</a:t>
            </a:r>
          </a:p>
        </p:txBody>
      </p:sp>
      <p:pic>
        <p:nvPicPr>
          <p:cNvPr id="942" name="monolith.pdf" descr="monolith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450" y="3751172"/>
            <a:ext cx="5080001" cy="621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Within a self-contained system, a variety of technical decisions can be made independently from other systems, such as choices regarding programming language, frameworks, tooling, or workflow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Within a self-contained system, a variety of </a:t>
            </a:r>
            <a:r>
              <a:rPr b="1"/>
              <a:t>technical decisions</a:t>
            </a:r>
            <a:r>
              <a:t> can be made independently from other systems, such as choices regarding programming language, frameworks, tooling, or workflow.</a:t>
            </a:r>
          </a:p>
        </p:txBody>
      </p:sp>
      <p:pic>
        <p:nvPicPr>
          <p:cNvPr id="1004" name="scs-open-without-box.pdf" descr="scs-open-without-box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1674199"/>
            <a:ext cx="3810000" cy="1036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The manageable domain specific scope enables the development, operation, and maintenance of an SCS by a single team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The manageable domain specific scope enables the development, operation, and maintenance of an SCS by a </a:t>
            </a:r>
            <a:r>
              <a:rPr b="1"/>
              <a:t>single team</a:t>
            </a:r>
            <a:r>
              <a:t>.</a:t>
            </a:r>
          </a:p>
        </p:txBody>
      </p:sp>
      <p:sp>
        <p:nvSpPr>
          <p:cNvPr id="1007" name="Team 1"/>
          <p:cNvSpPr txBox="1"/>
          <p:nvPr/>
        </p:nvSpPr>
        <p:spPr>
          <a:xfrm>
            <a:off x="5259855" y="12203686"/>
            <a:ext cx="13917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Team 1</a:t>
            </a:r>
          </a:p>
        </p:txBody>
      </p:sp>
      <p:sp>
        <p:nvSpPr>
          <p:cNvPr id="1008" name="Team 3"/>
          <p:cNvSpPr txBox="1"/>
          <p:nvPr/>
        </p:nvSpPr>
        <p:spPr>
          <a:xfrm>
            <a:off x="7262453" y="928113"/>
            <a:ext cx="144475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Team 3</a:t>
            </a:r>
          </a:p>
        </p:txBody>
      </p:sp>
      <p:sp>
        <p:nvSpPr>
          <p:cNvPr id="1009" name="Team 2"/>
          <p:cNvSpPr txBox="1"/>
          <p:nvPr/>
        </p:nvSpPr>
        <p:spPr>
          <a:xfrm>
            <a:off x="3296529" y="928113"/>
            <a:ext cx="144132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Team 2</a:t>
            </a:r>
          </a:p>
        </p:txBody>
      </p:sp>
      <p:pic>
        <p:nvPicPr>
          <p:cNvPr id="1010" name="scs-teams.pdf" descr="scs-team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012" y="2106843"/>
            <a:ext cx="6811479" cy="9502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elf-contained Systems should be integrated via their web interfaces to minimize coupling to other systems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Self-contained Systems</a:t>
            </a:r>
            <a:br/>
            <a:r>
              <a:t>should be integrated via their </a:t>
            </a:r>
            <a:r>
              <a:rPr b="1"/>
              <a:t>web interfaces</a:t>
            </a:r>
            <a:r>
              <a:t> to minimize coupling to other systems.</a:t>
            </a:r>
          </a:p>
        </p:txBody>
      </p:sp>
      <p:pic>
        <p:nvPicPr>
          <p:cNvPr id="1013" name="scs-ui-integration.pdf" descr="scs-ui-integration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414" y="1979200"/>
            <a:ext cx="6264945" cy="97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Therefore, simple hyperlinks can be used to navigate between systems."/>
          <p:cNvSpPr txBox="1">
            <a:spLocks noGrp="1"/>
          </p:cNvSpPr>
          <p:nvPr>
            <p:ph type="body" idx="22"/>
          </p:nvPr>
        </p:nvSpPr>
        <p:spPr>
          <a:xfrm>
            <a:off x="3953950" y="7597550"/>
            <a:ext cx="16476100" cy="4001563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Therefore, simple </a:t>
            </a:r>
            <a:r>
              <a:rPr b="1"/>
              <a:t>hyperlinks</a:t>
            </a:r>
            <a:r>
              <a:t> can be used to navigate between systems.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7FBB16-EE9E-96BA-5746-4CCF4512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600" y="1477406"/>
            <a:ext cx="14806800" cy="61201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direction can be used to ensure navigation works in both directions."/>
          <p:cNvSpPr txBox="1">
            <a:spLocks noGrp="1"/>
          </p:cNvSpPr>
          <p:nvPr>
            <p:ph type="body" idx="22"/>
          </p:nvPr>
        </p:nvSpPr>
        <p:spPr>
          <a:xfrm>
            <a:off x="3953950" y="7597550"/>
            <a:ext cx="16476100" cy="4001563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rPr b="1"/>
              <a:t>Redirection</a:t>
            </a:r>
            <a:r>
              <a:t> can be used to ensure</a:t>
            </a:r>
            <a:br/>
            <a:r>
              <a:t>navigation works in both directions.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46F784-B1D9-A0E9-A40B-CC0093210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600" y="1477406"/>
            <a:ext cx="14806800" cy="61201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Hyperlinks can also facilitate the  dynamic inclusion of content served by another application into the web interface of a self-contained system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24"/>
                </a:solidFill>
              </a:defRPr>
            </a:pPr>
            <a:r>
              <a:t>Hyperlinks can also facilitate the </a:t>
            </a:r>
            <a:br/>
            <a:r>
              <a:rPr b="1"/>
              <a:t>dynamic inclusion</a:t>
            </a:r>
            <a:r>
              <a:t> of content served by another application into the web interface of a self-contained system.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557AD1-D4A9-C2E2-2D52-BE375A570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600" y="1223406"/>
            <a:ext cx="14806800" cy="61201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o further minimize coupling to other systems, synchronous remote calls inside the business logic should be avoided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To further minimize coupling to other systems, synchronous remote calls inside the business logic should be </a:t>
            </a:r>
            <a:r>
              <a:rPr b="1"/>
              <a:t>avoided</a:t>
            </a:r>
            <a:r>
              <a:t>.</a:t>
            </a:r>
          </a:p>
        </p:txBody>
      </p:sp>
      <p:pic>
        <p:nvPicPr>
          <p:cNvPr id="1052" name="scs-logic-integration.pdf" descr="scs-logic-integration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44" y="1982193"/>
            <a:ext cx="6261101" cy="975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Instead, remote API calls should be handled asynchronously to minimize dependencies and prevent error cascades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Instead, remote API calls should be handled </a:t>
            </a:r>
            <a:r>
              <a:rPr b="1"/>
              <a:t>asynchronously</a:t>
            </a:r>
            <a:r>
              <a:t> to minimize dependencies and prevent error cascades.</a:t>
            </a:r>
          </a:p>
        </p:txBody>
      </p:sp>
      <p:pic>
        <p:nvPicPr>
          <p:cNvPr id="1055" name="scs-intergration-async.pdf" descr="scs-intergration-async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47" y="1982193"/>
            <a:ext cx="6261101" cy="975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This implies that, depending on the desired rate of updates, the data model’s consistency guarantees may be relaxed.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4C"/>
                </a:solidFill>
              </a:defRPr>
            </a:pPr>
            <a:r>
              <a:t>This implies that, depending on the desired rate of updates, the data model’s consistency guarantees may be </a:t>
            </a:r>
            <a:r>
              <a:rPr b="1"/>
              <a:t>relaxed</a:t>
            </a:r>
            <a:r>
              <a:t>.</a:t>
            </a:r>
          </a:p>
        </p:txBody>
      </p:sp>
      <p:pic>
        <p:nvPicPr>
          <p:cNvPr id="1058" name="scs-intergration-async.pdf" descr="scs-intergration-async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47" y="1982193"/>
            <a:ext cx="6261101" cy="975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An integrated  system of systems like this has many benefit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An integrated </a:t>
            </a:r>
            <a:br/>
            <a:r>
              <a:rPr b="1"/>
              <a:t>system of systems</a:t>
            </a:r>
            <a:br/>
            <a:r>
              <a:t>like this has many benefits.</a:t>
            </a:r>
          </a:p>
        </p:txBody>
      </p:sp>
      <p:pic>
        <p:nvPicPr>
          <p:cNvPr id="1061" name="sos-modernization-2.pdf" descr="sos-modernization-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48" y="1145196"/>
            <a:ext cx="9479104" cy="6333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Various Domains"/>
          <p:cNvSpPr txBox="1">
            <a:spLocks noGrp="1"/>
          </p:cNvSpPr>
          <p:nvPr>
            <p:ph type="body" idx="22"/>
          </p:nvPr>
        </p:nvSpPr>
        <p:spPr>
          <a:xfrm>
            <a:off x="12788900" y="1203913"/>
            <a:ext cx="10134600" cy="1130817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42424"/>
                </a:solidFill>
              </a:defRPr>
            </a:lvl1pPr>
          </a:lstStyle>
          <a:p>
            <a:r>
              <a:t>Various Domains</a:t>
            </a:r>
          </a:p>
        </p:txBody>
      </p:sp>
      <p:pic>
        <p:nvPicPr>
          <p:cNvPr id="945" name="monolith-open.pdf" descr="monolith-open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426" y="3751262"/>
            <a:ext cx="5080001" cy="6213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Overall, resilience is improved through loosely coupled, replaceable system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Overall, </a:t>
            </a:r>
            <a:r>
              <a:rPr b="1"/>
              <a:t>resilience</a:t>
            </a:r>
            <a:r>
              <a:t> is improved through loosely coupled, replaceable systems.</a:t>
            </a:r>
          </a:p>
        </p:txBody>
      </p:sp>
      <p:pic>
        <p:nvPicPr>
          <p:cNvPr id="1064" name="sos-replace.pdf" descr="sos-replac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00" y="1143000"/>
            <a:ext cx="9474200" cy="6802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ome systems can be individually  scaled to serve varying demand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Some systems can be </a:t>
            </a:r>
            <a:r>
              <a:rPr b="1"/>
              <a:t>individually </a:t>
            </a:r>
            <a:br>
              <a:rPr b="1"/>
            </a:br>
            <a:r>
              <a:rPr b="1"/>
              <a:t>scaled</a:t>
            </a:r>
            <a:r>
              <a:t> to serve varying demands.</a:t>
            </a:r>
          </a:p>
        </p:txBody>
      </p:sp>
      <p:pic>
        <p:nvPicPr>
          <p:cNvPr id="1067" name="sos-scale.pdf" descr="sos-scal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00" y="1143000"/>
            <a:ext cx="9474200" cy="6330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It’s not necessary to carry out a risky  big bang release to migrate an outdated, monolithic system into a system of system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It’s not necessary to carry out a risky </a:t>
            </a:r>
            <a:br/>
            <a:r>
              <a:rPr b="1"/>
              <a:t>big bang release</a:t>
            </a:r>
            <a:r>
              <a:t> to migrate an outdated, monolithic system into a system of systems.</a:t>
            </a:r>
          </a:p>
        </p:txBody>
      </p:sp>
      <p:sp>
        <p:nvSpPr>
          <p:cNvPr id="1070" name="Version 1"/>
          <p:cNvSpPr txBox="1"/>
          <p:nvPr/>
        </p:nvSpPr>
        <p:spPr>
          <a:xfrm>
            <a:off x="11323415" y="669109"/>
            <a:ext cx="173717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Version 1</a:t>
            </a:r>
          </a:p>
        </p:txBody>
      </p:sp>
      <p:pic>
        <p:nvPicPr>
          <p:cNvPr id="1071" name="sos-modernization-1.pdf" descr="sos-modernization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00" y="1442371"/>
            <a:ext cx="9474200" cy="6330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It’s not necessary to carry out a risky  big bang release to migrate an outdated, monolithic system into a system of system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It’s not necessary to carry out a risky </a:t>
            </a:r>
            <a:br/>
            <a:r>
              <a:rPr b="1"/>
              <a:t>big bang release</a:t>
            </a:r>
            <a:r>
              <a:t> to migrate an outdated, monolithic system into a system of systems.</a:t>
            </a:r>
          </a:p>
        </p:txBody>
      </p:sp>
      <p:sp>
        <p:nvSpPr>
          <p:cNvPr id="1074" name="Version 2"/>
          <p:cNvSpPr txBox="1"/>
          <p:nvPr/>
        </p:nvSpPr>
        <p:spPr>
          <a:xfrm>
            <a:off x="11323415" y="669109"/>
            <a:ext cx="178670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Version 2</a:t>
            </a:r>
          </a:p>
        </p:txBody>
      </p:sp>
      <p:pic>
        <p:nvPicPr>
          <p:cNvPr id="1075" name="sos-modernization-2.pdf" descr="sos-modernization-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665" y="1449338"/>
            <a:ext cx="9474201" cy="6330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Instead, migration can occur in small, manageable steps that minimize the risk of failure and lead to an evolutionary modernization of large and complex system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24"/>
                </a:solidFill>
              </a:defRPr>
            </a:pPr>
            <a:r>
              <a:t>Instead, migration can occur in small, manageable steps that minimize the risk of failure and lead to an </a:t>
            </a:r>
            <a:r>
              <a:rPr b="1"/>
              <a:t>evolutionary modernization</a:t>
            </a:r>
            <a:r>
              <a:t> of large and complex systems.</a:t>
            </a:r>
          </a:p>
        </p:txBody>
      </p:sp>
      <p:pic>
        <p:nvPicPr>
          <p:cNvPr id="1078" name="sos-modernization-4.pdf" descr="sos-modernization-4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68" y="1075536"/>
            <a:ext cx="9118464" cy="6092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Instead, migration can occur in small, manageable steps that minimize the risk of failure and lead to an evolutionary modernization of large and complex system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24"/>
                </a:solidFill>
              </a:defRPr>
            </a:pPr>
            <a:r>
              <a:t>Instead, migration can occur in small, manageable steps that minimize the risk of failure and lead to an </a:t>
            </a:r>
            <a:r>
              <a:rPr b="1"/>
              <a:t>evolutionary modernization</a:t>
            </a:r>
            <a:r>
              <a:t> of large and complex systems.</a:t>
            </a:r>
          </a:p>
        </p:txBody>
      </p:sp>
      <p:pic>
        <p:nvPicPr>
          <p:cNvPr id="1081" name="sos-modernization-3.pdf" descr="sos-modernization-3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1079500"/>
            <a:ext cx="9118600" cy="6092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In reality a system of systems consists of individually developed software and  standard product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In reality a system of systems consists of individually developed software </a:t>
            </a:r>
            <a:r>
              <a:rPr b="1"/>
              <a:t>and</a:t>
            </a:r>
            <a:r>
              <a:t> </a:t>
            </a:r>
            <a:br/>
            <a:r>
              <a:t>standard products.</a:t>
            </a:r>
          </a:p>
        </p:txBody>
      </p:sp>
      <p:pic>
        <p:nvPicPr>
          <p:cNvPr id="1084" name="sos-with-standard-software.pdf" descr="sos-with-standard-softwar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442" y="1593793"/>
            <a:ext cx="9879116" cy="5530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standard-software.pdf" descr="standard-softwar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958" y="925329"/>
            <a:ext cx="9108084" cy="6085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A product that fits well into a system of systems can be selected based on the following aspects: it should solve a defined set of tasks and provide the same integration mechanisms that a self-contained system offers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24"/>
                </a:solidFill>
              </a:defRPr>
            </a:pPr>
            <a:r>
              <a:t>A product that fits well into a system of systems can be selected based on the following aspects: it should solve a </a:t>
            </a:r>
            <a:r>
              <a:rPr b="1"/>
              <a:t>defined set of tasks</a:t>
            </a:r>
            <a:r>
              <a:t> and provide the same </a:t>
            </a:r>
            <a:r>
              <a:rPr b="1"/>
              <a:t>integration mechanisms</a:t>
            </a:r>
            <a:r>
              <a:t> that a self-contained system offers.</a:t>
            </a:r>
          </a:p>
        </p:txBody>
      </p:sp>
      <p:sp>
        <p:nvSpPr>
          <p:cNvPr id="1088" name="Linien"/>
          <p:cNvSpPr/>
          <p:nvPr/>
        </p:nvSpPr>
        <p:spPr>
          <a:xfrm flipV="1">
            <a:off x="12360025" y="475480"/>
            <a:ext cx="1" cy="1629547"/>
          </a:xfrm>
          <a:prstGeom prst="line">
            <a:avLst/>
          </a:prstGeom>
          <a:ln w="63500">
            <a:solidFill>
              <a:srgbClr val="979798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9" name="Linien"/>
          <p:cNvSpPr/>
          <p:nvPr/>
        </p:nvSpPr>
        <p:spPr>
          <a:xfrm>
            <a:off x="12025592" y="695613"/>
            <a:ext cx="1" cy="1629548"/>
          </a:xfrm>
          <a:prstGeom prst="line">
            <a:avLst/>
          </a:prstGeom>
          <a:ln w="63500">
            <a:solidFill>
              <a:srgbClr val="979798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chemeClr val="accent6">
                    <a:lumOff val="10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his ensures that products can be replaced safely by other products once their  lifetime has ended."/>
          <p:cNvSpPr txBox="1"/>
          <p:nvPr/>
        </p:nvSpPr>
        <p:spPr>
          <a:xfrm>
            <a:off x="2846910" y="7343550"/>
            <a:ext cx="18690180" cy="5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sz="6000">
                <a:solidFill>
                  <a:srgbClr val="24244C"/>
                </a:solidFill>
                <a:latin typeface="+mj-lt"/>
                <a:ea typeface="+mj-ea"/>
                <a:cs typeface="+mj-cs"/>
                <a:sym typeface="Mark Pro Book"/>
              </a:defRPr>
            </a:pPr>
            <a:r>
              <a:t>This ensures that products can be </a:t>
            </a:r>
            <a:r>
              <a:rPr b="1"/>
              <a:t>replaced safely</a:t>
            </a:r>
            <a:r>
              <a:t> by other products once their </a:t>
            </a:r>
            <a:br/>
            <a:r>
              <a:t>lifetime has ended.</a:t>
            </a:r>
          </a:p>
        </p:txBody>
      </p:sp>
      <p:pic>
        <p:nvPicPr>
          <p:cNvPr id="1092" name="sos-with-standard-software.pdf" descr="sos-with-standard-softwar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442" y="1593793"/>
            <a:ext cx="9879116" cy="5530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This ensures that products can be replaced safely by other products once their  lifetime has ended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This ensures that products can be </a:t>
            </a:r>
            <a:r>
              <a:rPr b="1"/>
              <a:t>replaced safely</a:t>
            </a:r>
            <a:r>
              <a:t> by other products once their </a:t>
            </a:r>
            <a:br/>
            <a:r>
              <a:t>lifetime has ended.</a:t>
            </a:r>
          </a:p>
        </p:txBody>
      </p:sp>
      <p:pic>
        <p:nvPicPr>
          <p:cNvPr id="1095" name="sos-with-standard-software-new.pdf" descr="sos-with-standard-software-new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1587500"/>
            <a:ext cx="9880600" cy="5531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User interface Business logic Persistence"/>
          <p:cNvSpPr txBox="1">
            <a:spLocks noGrp="1"/>
          </p:cNvSpPr>
          <p:nvPr>
            <p:ph type="body" idx="22"/>
          </p:nvPr>
        </p:nvSpPr>
        <p:spPr>
          <a:xfrm>
            <a:off x="12788900" y="1206500"/>
            <a:ext cx="10134600" cy="11308173"/>
          </a:xfrm>
          <a:prstGeom prst="rect">
            <a:avLst/>
          </a:prstGeom>
        </p:spPr>
        <p:txBody>
          <a:bodyPr anchor="ctr"/>
          <a:lstStyle/>
          <a:p>
            <a:pPr>
              <a:defRPr sz="6000" b="1">
                <a:solidFill>
                  <a:srgbClr val="24244C"/>
                </a:solidFill>
              </a:defRPr>
            </a:pPr>
            <a:r>
              <a:t>User interface</a:t>
            </a:r>
            <a:br/>
            <a:r>
              <a:rPr>
                <a:solidFill>
                  <a:schemeClr val="accent3">
                    <a:hueOff val="-99999"/>
                    <a:satOff val="-8697"/>
                    <a:lumOff val="-6862"/>
                  </a:schemeClr>
                </a:solidFill>
              </a:rPr>
              <a:t>Business logic</a:t>
            </a:r>
            <a:br/>
            <a:r>
              <a:rPr>
                <a:solidFill>
                  <a:srgbClr val="FF4D67"/>
                </a:solidFill>
              </a:rPr>
              <a:t>Persistence</a:t>
            </a:r>
          </a:p>
        </p:txBody>
      </p:sp>
      <p:pic>
        <p:nvPicPr>
          <p:cNvPr id="948" name="monolith-layers.pdf" descr="monolith-layer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72" y="3751172"/>
            <a:ext cx="5080001" cy="621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If a product with such integration mechanisms cannot be found, it should at least be possible to extend that product with uniform interfaces that integrate smoothly with the rest of the system."/>
          <p:cNvSpPr txBox="1">
            <a:spLocks noGrp="1"/>
          </p:cNvSpPr>
          <p:nvPr>
            <p:ph type="body" idx="22"/>
          </p:nvPr>
        </p:nvSpPr>
        <p:spPr>
          <a:xfrm>
            <a:off x="2846910" y="7343550"/>
            <a:ext cx="18690180" cy="5382911"/>
          </a:xfrm>
          <a:prstGeom prst="rect">
            <a:avLst/>
          </a:prstGeom>
        </p:spPr>
        <p:txBody>
          <a:bodyPr anchor="ctr"/>
          <a:lstStyle/>
          <a:p>
            <a:pPr algn="ctr">
              <a:defRPr sz="6000">
                <a:solidFill>
                  <a:srgbClr val="24244C"/>
                </a:solidFill>
              </a:defRPr>
            </a:pPr>
            <a:r>
              <a:t>If a product with such integration mechanisms cannot be found, it should at least be possible to extend that product with </a:t>
            </a:r>
            <a:r>
              <a:rPr b="1"/>
              <a:t>uniform interfaces</a:t>
            </a:r>
            <a:r>
              <a:t> that integrate smoothly with the rest of the system.</a:t>
            </a:r>
          </a:p>
        </p:txBody>
      </p:sp>
      <p:pic>
        <p:nvPicPr>
          <p:cNvPr id="1098" name="sos-with-standard-software-adapters.pdf" descr="sos-with-standard-software-adapter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1582452"/>
            <a:ext cx="9880600" cy="5531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Looking to modernize your IT landscape?  Or build something new? We’d love to assist you. Get in touch!"/>
          <p:cNvSpPr txBox="1"/>
          <p:nvPr/>
        </p:nvSpPr>
        <p:spPr>
          <a:xfrm>
            <a:off x="1417419" y="7349358"/>
            <a:ext cx="16178422" cy="3369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sz="45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pPr>
            <a:r>
              <a:t>Looking to modernize your IT landscape? </a:t>
            </a:r>
            <a:br/>
            <a:r>
              <a:t>Or build something new?</a:t>
            </a:r>
            <a:br/>
            <a:r>
              <a:t>We’d love to assist you. </a:t>
            </a:r>
            <a:r>
              <a:rPr u="sng">
                <a:hlinkClick r:id="rId2"/>
              </a:rPr>
              <a:t>Get in touch!</a:t>
            </a:r>
          </a:p>
        </p:txBody>
      </p:sp>
      <p:sp>
        <p:nvSpPr>
          <p:cNvPr id="1101" name="The content in this info deck is licensed under the Creative Commons attribution-sharealike 4.0 international license."/>
          <p:cNvSpPr txBox="1"/>
          <p:nvPr/>
        </p:nvSpPr>
        <p:spPr>
          <a:xfrm>
            <a:off x="1300069" y="12329740"/>
            <a:ext cx="1457836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pPr>
            <a:r>
              <a:t>The content in this info deck is licensed under the Creative Commons </a:t>
            </a:r>
            <a:r>
              <a:rPr u="sng">
                <a:hlinkClick r:id="rId3"/>
              </a:rPr>
              <a:t>attribution-sharealike 4.0 international license.</a:t>
            </a:r>
          </a:p>
        </p:txBody>
      </p:sp>
      <p:pic>
        <p:nvPicPr>
          <p:cNvPr id="1102" name="INNOQ_Logo-primary.svg" descr="INNOQ_Logo-primary.sv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8963" y="1081424"/>
            <a:ext cx="4411233" cy="1050295"/>
          </a:xfrm>
          <a:prstGeom prst="rect">
            <a:avLst/>
          </a:prstGeom>
          <a:ln w="12700">
            <a:miter lim="400000"/>
          </a:ln>
        </p:spPr>
      </p:pic>
      <p:sp>
        <p:nvSpPr>
          <p:cNvPr id="1103" name="www.innoq.com"/>
          <p:cNvSpPr txBox="1"/>
          <p:nvPr/>
        </p:nvSpPr>
        <p:spPr>
          <a:xfrm>
            <a:off x="18670854" y="2241095"/>
            <a:ext cx="29868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lvl1pPr>
          </a:lstStyle>
          <a:p>
            <a:r>
              <a:t>www.innoq.com</a:t>
            </a:r>
          </a:p>
        </p:txBody>
      </p:sp>
      <p:sp>
        <p:nvSpPr>
          <p:cNvPr id="1104" name="You can explore more in-depth information about self-contained systems, microservices, monoliths, REST, or ROCA at innoq.com/scs"/>
          <p:cNvSpPr txBox="1"/>
          <p:nvPr/>
        </p:nvSpPr>
        <p:spPr>
          <a:xfrm>
            <a:off x="1417419" y="3925941"/>
            <a:ext cx="16178422" cy="3369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sz="4500">
                <a:solidFill>
                  <a:srgbClr val="242424"/>
                </a:solidFill>
                <a:latin typeface="+mj-lt"/>
                <a:ea typeface="+mj-ea"/>
                <a:cs typeface="+mj-cs"/>
                <a:sym typeface="Mark Pro Book"/>
              </a:defRPr>
            </a:pPr>
            <a:r>
              <a:t>You can explore more in-depth information about self-contained systems, microservices, monoliths, REST, or ROCA at </a:t>
            </a:r>
            <a:r>
              <a:rPr u="sng">
                <a:hlinkClick r:id="rId5"/>
              </a:rPr>
              <a:t>innoq.com/scs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…as well as a lot of modules, components, frameworks, and libraries."/>
          <p:cNvSpPr txBox="1">
            <a:spLocks noGrp="1"/>
          </p:cNvSpPr>
          <p:nvPr>
            <p:ph type="body" idx="22"/>
          </p:nvPr>
        </p:nvSpPr>
        <p:spPr>
          <a:xfrm>
            <a:off x="12788900" y="1203913"/>
            <a:ext cx="10134600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…as well as a </a:t>
            </a:r>
            <a:r>
              <a:rPr b="1"/>
              <a:t>lot</a:t>
            </a:r>
            <a:r>
              <a:t> of modules, components, frameworks, and libraries.</a:t>
            </a:r>
          </a:p>
        </p:txBody>
      </p:sp>
      <p:pic>
        <p:nvPicPr>
          <p:cNvPr id="951" name="monolith-components.pdf" descr="monolith-component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32" y="3751172"/>
            <a:ext cx="5080001" cy="621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With all these layers in one place, a monolith tends to grow."/>
          <p:cNvSpPr txBox="1">
            <a:spLocks noGrp="1"/>
          </p:cNvSpPr>
          <p:nvPr>
            <p:ph type="body" idx="22"/>
          </p:nvPr>
        </p:nvSpPr>
        <p:spPr>
          <a:xfrm>
            <a:off x="12788900" y="1203913"/>
            <a:ext cx="10134600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With all these layers in one place, a monolith tends to </a:t>
            </a:r>
            <a:r>
              <a:rPr b="1"/>
              <a:t>grow</a:t>
            </a:r>
            <a:r>
              <a:t>.</a:t>
            </a:r>
          </a:p>
        </p:txBody>
      </p:sp>
      <p:pic>
        <p:nvPicPr>
          <p:cNvPr id="954" name="monolith-chaos.pdf" descr="monolith-chao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826" y="3751172"/>
            <a:ext cx="5080001" cy="621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With all these layers in one place, a monolith tends to grow."/>
          <p:cNvSpPr txBox="1">
            <a:spLocks noGrp="1"/>
          </p:cNvSpPr>
          <p:nvPr>
            <p:ph type="body" idx="22"/>
          </p:nvPr>
        </p:nvSpPr>
        <p:spPr>
          <a:xfrm>
            <a:off x="12788900" y="1203913"/>
            <a:ext cx="10134600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With all these layers in one place, a monolith tends to </a:t>
            </a:r>
            <a:r>
              <a:rPr b="1"/>
              <a:t>grow</a:t>
            </a:r>
            <a:r>
              <a:t>.</a:t>
            </a:r>
          </a:p>
        </p:txBody>
      </p:sp>
      <p:pic>
        <p:nvPicPr>
          <p:cNvPr id="957" name="monolith-chaos.pdf" descr="monolith-chao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639" y="1352531"/>
            <a:ext cx="9002041" cy="1101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If you cut a monolithic system along its very domains…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42424"/>
                </a:solidFill>
              </a:defRPr>
            </a:lvl1pPr>
          </a:lstStyle>
          <a:p>
            <a:r>
              <a:t>If you cut a monolithic system along its very domains…</a:t>
            </a:r>
          </a:p>
        </p:txBody>
      </p:sp>
      <p:pic>
        <p:nvPicPr>
          <p:cNvPr id="960" name="system-of-systems.pdf" descr="system-of-system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3749581"/>
            <a:ext cx="5080000" cy="6216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…and wrap every domain in a separate, replaceable web application…"/>
          <p:cNvSpPr txBox="1">
            <a:spLocks noGrp="1"/>
          </p:cNvSpPr>
          <p:nvPr>
            <p:ph type="body" idx="22"/>
          </p:nvPr>
        </p:nvSpPr>
        <p:spPr>
          <a:xfrm>
            <a:off x="12794388" y="1203913"/>
            <a:ext cx="10134601" cy="11308174"/>
          </a:xfrm>
          <a:prstGeom prst="rect">
            <a:avLst/>
          </a:prstGeom>
        </p:spPr>
        <p:txBody>
          <a:bodyPr anchor="ctr"/>
          <a:lstStyle/>
          <a:p>
            <a:pPr>
              <a:defRPr sz="6000">
                <a:solidFill>
                  <a:srgbClr val="242424"/>
                </a:solidFill>
              </a:defRPr>
            </a:pPr>
            <a:r>
              <a:t>…and wrap every domain in a </a:t>
            </a:r>
            <a:r>
              <a:rPr b="1"/>
              <a:t>separate, replaceable</a:t>
            </a:r>
            <a:r>
              <a:t> web application…</a:t>
            </a:r>
          </a:p>
        </p:txBody>
      </p:sp>
      <p:pic>
        <p:nvPicPr>
          <p:cNvPr id="963" name="system-of-systems-column.pdf" descr="system-of-systems-column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57" y="3749581"/>
            <a:ext cx="5080001" cy="6216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184151"/>
      </a:dk1>
      <a:lt1>
        <a:srgbClr val="FFFFFF"/>
      </a:lt1>
      <a:dk2>
        <a:srgbClr val="646465"/>
      </a:dk2>
      <a:lt2>
        <a:srgbClr val="D8D8D8"/>
      </a:lt2>
      <a:accent1>
        <a:srgbClr val="F4B892"/>
      </a:accent1>
      <a:accent2>
        <a:srgbClr val="466674"/>
      </a:accent2>
      <a:accent3>
        <a:srgbClr val="68DDC3"/>
      </a:accent3>
      <a:accent4>
        <a:srgbClr val="FFF87A"/>
      </a:accent4>
      <a:accent5>
        <a:srgbClr val="000000">
          <a:alpha val="90000"/>
        </a:srgbClr>
      </a:accent5>
      <a:accent6>
        <a:srgbClr val="000000">
          <a:alpha val="50000"/>
        </a:srgbClr>
      </a:accent6>
      <a:hlink>
        <a:srgbClr val="0000FF"/>
      </a:hlink>
      <a:folHlink>
        <a:srgbClr val="FF00FF"/>
      </a:folHlink>
    </a:clrScheme>
    <a:fontScheme name="White">
      <a:majorFont>
        <a:latin typeface="Mark Pro Book"/>
        <a:ea typeface="Mark Pro Book"/>
        <a:cs typeface="Mark Pro Book"/>
      </a:majorFont>
      <a:minorFont>
        <a:latin typeface="Mark Pro Heavy"/>
        <a:ea typeface="Mark Pro Heavy"/>
        <a:cs typeface="Mark Pro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-728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300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chemeClr val="accent2">
                <a:hueOff val="-72705"/>
                <a:satOff val="28946"/>
                <a:lumOff val="-15763"/>
              </a:schemeClr>
            </a:solidFill>
            <a:effectLst/>
            <a:uFillTx/>
            <a:latin typeface="+mj-lt"/>
            <a:ea typeface="+mj-ea"/>
            <a:cs typeface="+mj-cs"/>
            <a:sym typeface="Mark Pro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24244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00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chemeClr val="accent2">
                <a:hueOff val="-72705"/>
                <a:satOff val="28946"/>
                <a:lumOff val="-15763"/>
              </a:schemeClr>
            </a:solidFill>
            <a:effectLst/>
            <a:uFillTx/>
            <a:latin typeface="+mn-lt"/>
            <a:ea typeface="+mn-ea"/>
            <a:cs typeface="+mn-cs"/>
            <a:sym typeface="Mark Pro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646465"/>
      </a:dk2>
      <a:lt2>
        <a:srgbClr val="D8D8D8"/>
      </a:lt2>
      <a:accent1>
        <a:srgbClr val="F4B892"/>
      </a:accent1>
      <a:accent2>
        <a:srgbClr val="466674"/>
      </a:accent2>
      <a:accent3>
        <a:srgbClr val="68DDC3"/>
      </a:accent3>
      <a:accent4>
        <a:srgbClr val="FFF87A"/>
      </a:accent4>
      <a:accent5>
        <a:srgbClr val="000000">
          <a:alpha val="90000"/>
        </a:srgbClr>
      </a:accent5>
      <a:accent6>
        <a:srgbClr val="000000">
          <a:alpha val="50000"/>
        </a:srgbClr>
      </a:accent6>
      <a:hlink>
        <a:srgbClr val="0000FF"/>
      </a:hlink>
      <a:folHlink>
        <a:srgbClr val="FF00FF"/>
      </a:folHlink>
    </a:clrScheme>
    <a:fontScheme name="White">
      <a:majorFont>
        <a:latin typeface="Mark Pro Book"/>
        <a:ea typeface="Mark Pro Book"/>
        <a:cs typeface="Mark Pro Book"/>
      </a:majorFont>
      <a:minorFont>
        <a:latin typeface="Mark Pro Heavy"/>
        <a:ea typeface="Mark Pro Heavy"/>
        <a:cs typeface="Mark Pro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-728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300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chemeClr val="accent2">
                <a:hueOff val="-72705"/>
                <a:satOff val="28946"/>
                <a:lumOff val="-15763"/>
              </a:schemeClr>
            </a:solidFill>
            <a:effectLst/>
            <a:uFillTx/>
            <a:latin typeface="+mj-lt"/>
            <a:ea typeface="+mj-ea"/>
            <a:cs typeface="+mj-cs"/>
            <a:sym typeface="Mark Pro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24244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00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chemeClr val="accent2">
                <a:hueOff val="-72705"/>
                <a:satOff val="28946"/>
                <a:lumOff val="-15763"/>
              </a:schemeClr>
            </a:solidFill>
            <a:effectLst/>
            <a:uFillTx/>
            <a:latin typeface="+mn-lt"/>
            <a:ea typeface="+mn-ea"/>
            <a:cs typeface="+mn-cs"/>
            <a:sym typeface="Mark Pro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Custom</PresentationFormat>
  <Paragraphs>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Helvetica</vt:lpstr>
      <vt:lpstr>Helvetica Neue</vt:lpstr>
      <vt:lpstr>Helvetica Neue Light</vt:lpstr>
      <vt:lpstr>Helvetica Neue Medium</vt:lpstr>
      <vt:lpstr>Mark Pro Book</vt:lpstr>
      <vt:lpstr>Mark Pro Heavy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Self-contained Systems (SCS)</dc:title>
  <cp:lastModifiedBy>Martin Weck</cp:lastModifiedBy>
  <cp:revision>5</cp:revision>
  <dcterms:modified xsi:type="dcterms:W3CDTF">2023-09-22T12:45:19Z</dcterms:modified>
</cp:coreProperties>
</file>